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0" r:id="rId2"/>
    <p:sldId id="289" r:id="rId3"/>
    <p:sldId id="290" r:id="rId4"/>
    <p:sldId id="295" r:id="rId5"/>
    <p:sldId id="296" r:id="rId6"/>
    <p:sldId id="303" r:id="rId7"/>
    <p:sldId id="318" r:id="rId8"/>
    <p:sldId id="291" r:id="rId9"/>
    <p:sldId id="297" r:id="rId10"/>
    <p:sldId id="298" r:id="rId11"/>
    <p:sldId id="299" r:id="rId12"/>
    <p:sldId id="300" r:id="rId13"/>
    <p:sldId id="301" r:id="rId14"/>
    <p:sldId id="315" r:id="rId15"/>
    <p:sldId id="320" r:id="rId16"/>
    <p:sldId id="327" r:id="rId17"/>
    <p:sldId id="321" r:id="rId18"/>
    <p:sldId id="326" r:id="rId19"/>
    <p:sldId id="322" r:id="rId20"/>
    <p:sldId id="328" r:id="rId21"/>
    <p:sldId id="323" r:id="rId22"/>
    <p:sldId id="329" r:id="rId23"/>
    <p:sldId id="324" r:id="rId24"/>
    <p:sldId id="330" r:id="rId25"/>
    <p:sldId id="325" r:id="rId26"/>
    <p:sldId id="314" r:id="rId27"/>
    <p:sldId id="316" r:id="rId28"/>
    <p:sldId id="317" r:id="rId29"/>
    <p:sldId id="313" r:id="rId30"/>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9BEDAB"/>
    <a:srgbClr val="15F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152" d="100"/>
          <a:sy n="152" d="100"/>
        </p:scale>
        <p:origin x="54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40"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Survey Results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DF-4918-8226-6124519ED0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DF-4918-8226-6124519ED0FD}"/>
              </c:ext>
            </c:extLst>
          </c:dPt>
          <c:cat>
            <c:strRef>
              <c:f>Sheet1!$A$2:$A$3</c:f>
              <c:strCache>
                <c:ptCount val="2"/>
                <c:pt idx="0">
                  <c:v>Responded</c:v>
                </c:pt>
                <c:pt idx="1">
                  <c:v>Did Not Respond</c:v>
                </c:pt>
              </c:strCache>
            </c:strRef>
          </c:cat>
          <c:val>
            <c:numRef>
              <c:f>Sheet1!$B$2:$B$3</c:f>
              <c:numCache>
                <c:formatCode>General</c:formatCode>
                <c:ptCount val="2"/>
                <c:pt idx="0">
                  <c:v>524</c:v>
                </c:pt>
                <c:pt idx="1">
                  <c:v>91579</c:v>
                </c:pt>
              </c:numCache>
            </c:numRef>
          </c:val>
          <c:extLst>
            <c:ext xmlns:c16="http://schemas.microsoft.com/office/drawing/2014/chart" uri="{C3380CC4-5D6E-409C-BE32-E72D297353CC}">
              <c16:uniqueId val="{00000000-F6B5-4314-B926-C9FC86A0A5E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58-4974-9268-5F922D6BDA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58-4974-9268-5F922D6BDA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58-4974-9268-5F922D6BDA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58-4974-9268-5F922D6BDA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Female</c:v>
                </c:pt>
                <c:pt idx="1">
                  <c:v>Male</c:v>
                </c:pt>
                <c:pt idx="2">
                  <c:v>Other</c:v>
                </c:pt>
                <c:pt idx="3">
                  <c:v>Prefer not to answer</c:v>
                </c:pt>
              </c:strCache>
            </c:strRef>
          </c:cat>
          <c:val>
            <c:numRef>
              <c:f>Sheet1!$B$2:$B$5</c:f>
              <c:numCache>
                <c:formatCode>General</c:formatCode>
                <c:ptCount val="4"/>
                <c:pt idx="0">
                  <c:v>160</c:v>
                </c:pt>
                <c:pt idx="1">
                  <c:v>84</c:v>
                </c:pt>
                <c:pt idx="2">
                  <c:v>0</c:v>
                </c:pt>
                <c:pt idx="3">
                  <c:v>7</c:v>
                </c:pt>
              </c:numCache>
            </c:numRef>
          </c:val>
          <c:extLst>
            <c:ext xmlns:c16="http://schemas.microsoft.com/office/drawing/2014/chart" uri="{C3380CC4-5D6E-409C-BE32-E72D297353CC}">
              <c16:uniqueId val="{00000000-9782-4C2E-89DE-70643D56F79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771089466902258"/>
          <c:y val="0.3337626634294581"/>
          <c:w val="0.18700713582677164"/>
          <c:h val="0.375580648743730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2B-4CE6-8101-0A5724B9A2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2B-4CE6-8101-0A5724B9A2C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General</c:formatCode>
                <c:ptCount val="2"/>
                <c:pt idx="0">
                  <c:v>51.863</c:v>
                </c:pt>
                <c:pt idx="1">
                  <c:v>48.137</c:v>
                </c:pt>
              </c:numCache>
            </c:numRef>
          </c:val>
          <c:extLst>
            <c:ext xmlns:c16="http://schemas.microsoft.com/office/drawing/2014/chart" uri="{C3380CC4-5D6E-409C-BE32-E72D297353CC}">
              <c16:uniqueId val="{00000000-2717-4B61-A17F-B7A089911AA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665768687117996"/>
          <c:y val="0.3695570652391979"/>
          <c:w val="0.11048701700669269"/>
          <c:h val="0.112734805437550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ED-4FAC-A1E5-B51FE9DDBD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9ED-4FAC-A1E5-B51FE9DDBD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9ED-4FAC-A1E5-B51FE9DDBD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9ED-4FAC-A1E5-B51FE9DDBDC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9ED-4FAC-A1E5-B51FE9DDBDC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9ED-4FAC-A1E5-B51FE9DDBDC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9ED-4FAC-A1E5-B51FE9DDBDC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Under 18</c:v>
                </c:pt>
                <c:pt idx="1">
                  <c:v>18 to 24</c:v>
                </c:pt>
                <c:pt idx="2">
                  <c:v>25 to 34</c:v>
                </c:pt>
                <c:pt idx="3">
                  <c:v>35 to 44</c:v>
                </c:pt>
                <c:pt idx="4">
                  <c:v>45 to 54</c:v>
                </c:pt>
                <c:pt idx="5">
                  <c:v>55 to 64</c:v>
                </c:pt>
                <c:pt idx="6">
                  <c:v>65 and older</c:v>
                </c:pt>
              </c:strCache>
            </c:strRef>
          </c:cat>
          <c:val>
            <c:numRef>
              <c:f>Sheet1!$B$2:$B$8</c:f>
              <c:numCache>
                <c:formatCode>General</c:formatCode>
                <c:ptCount val="7"/>
                <c:pt idx="0">
                  <c:v>0</c:v>
                </c:pt>
                <c:pt idx="1">
                  <c:v>6</c:v>
                </c:pt>
                <c:pt idx="2">
                  <c:v>19</c:v>
                </c:pt>
                <c:pt idx="3">
                  <c:v>31</c:v>
                </c:pt>
                <c:pt idx="4">
                  <c:v>25</c:v>
                </c:pt>
                <c:pt idx="5">
                  <c:v>59</c:v>
                </c:pt>
                <c:pt idx="6">
                  <c:v>113</c:v>
                </c:pt>
              </c:numCache>
            </c:numRef>
          </c:val>
          <c:extLst>
            <c:ext xmlns:c16="http://schemas.microsoft.com/office/drawing/2014/chart" uri="{C3380CC4-5D6E-409C-BE32-E72D297353CC}">
              <c16:uniqueId val="{00000000-2BB2-48D7-84CA-DE35109254C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455802349666233"/>
          <c:y val="0.22328414652337863"/>
          <c:w val="0.12574901574803149"/>
          <c:h val="0.486049702138566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A1-470B-9584-E43A682022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A1-470B-9584-E43A682022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6D-4A94-815D-1ED37A2B85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6D-4A94-815D-1ED37A2B85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A6D-4A94-815D-1ED37A2B856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A6D-4A94-815D-1ED37A2B856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A6D-4A94-815D-1ED37A2B85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Under 18</c:v>
                </c:pt>
                <c:pt idx="1">
                  <c:v>18 to 24</c:v>
                </c:pt>
                <c:pt idx="2">
                  <c:v>25 to 34</c:v>
                </c:pt>
                <c:pt idx="3">
                  <c:v>35 to 44</c:v>
                </c:pt>
                <c:pt idx="4">
                  <c:v>45 to 54</c:v>
                </c:pt>
                <c:pt idx="5">
                  <c:v>55 to 64</c:v>
                </c:pt>
                <c:pt idx="6">
                  <c:v>65 and older</c:v>
                </c:pt>
              </c:strCache>
            </c:strRef>
          </c:cat>
          <c:val>
            <c:numRef>
              <c:f>Sheet1!$B$2:$B$8</c:f>
              <c:numCache>
                <c:formatCode>General</c:formatCode>
                <c:ptCount val="7"/>
                <c:pt idx="0">
                  <c:v>17381</c:v>
                </c:pt>
                <c:pt idx="1">
                  <c:v>7504</c:v>
                </c:pt>
                <c:pt idx="2">
                  <c:v>11111</c:v>
                </c:pt>
                <c:pt idx="3">
                  <c:v>10428</c:v>
                </c:pt>
                <c:pt idx="4">
                  <c:v>11955</c:v>
                </c:pt>
                <c:pt idx="5">
                  <c:v>13390</c:v>
                </c:pt>
                <c:pt idx="6">
                  <c:v>19880</c:v>
                </c:pt>
              </c:numCache>
            </c:numRef>
          </c:val>
          <c:extLst>
            <c:ext xmlns:c16="http://schemas.microsoft.com/office/drawing/2014/chart" uri="{C3380CC4-5D6E-409C-BE32-E72D297353CC}">
              <c16:uniqueId val="{00000004-A9A1-470B-9584-E43A68202205}"/>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307914439139777"/>
          <c:y val="0.23479353763228678"/>
          <c:w val="0.12988503693032247"/>
          <c:h val="0.527391967199633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C2-44E6-8572-827FE342E5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C2-44E6-8572-827FE342E5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C2-44E6-8572-827FE342E5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C2-44E6-8572-827FE342E5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3C2-44E6-8572-827FE342E5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3C2-44E6-8572-827FE342E5F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83C2-44E6-8572-827FE342E5F9}"/>
                </c:ext>
              </c:extLst>
            </c:dLbl>
            <c:dLbl>
              <c:idx val="3"/>
              <c:layout>
                <c:manualLayout>
                  <c:x val="8.1664568279457228E-2"/>
                  <c:y val="-9.7271375957232314E-2"/>
                </c:manualLayout>
              </c:layout>
              <c:tx>
                <c:rich>
                  <a:bodyPr/>
                  <a:lstStyle/>
                  <a:p>
                    <a:fld id="{32E36515-6743-465A-A481-0C8F641C22E8}"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C2-44E6-8572-827FE342E5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African American</c:v>
                </c:pt>
                <c:pt idx="1">
                  <c:v>Asian</c:v>
                </c:pt>
                <c:pt idx="2">
                  <c:v>Hispanic/Latino</c:v>
                </c:pt>
                <c:pt idx="3">
                  <c:v>White</c:v>
                </c:pt>
                <c:pt idx="4">
                  <c:v>Other</c:v>
                </c:pt>
                <c:pt idx="5">
                  <c:v>Prefer not to say</c:v>
                </c:pt>
              </c:strCache>
            </c:strRef>
          </c:cat>
          <c:val>
            <c:numRef>
              <c:f>Sheet1!$B$2:$B$7</c:f>
              <c:numCache>
                <c:formatCode>General</c:formatCode>
                <c:ptCount val="6"/>
                <c:pt idx="0">
                  <c:v>39</c:v>
                </c:pt>
                <c:pt idx="1">
                  <c:v>1</c:v>
                </c:pt>
                <c:pt idx="2">
                  <c:v>4</c:v>
                </c:pt>
                <c:pt idx="3">
                  <c:v>191</c:v>
                </c:pt>
                <c:pt idx="4">
                  <c:v>4</c:v>
                </c:pt>
                <c:pt idx="5">
                  <c:v>14</c:v>
                </c:pt>
              </c:numCache>
            </c:numRef>
          </c:val>
          <c:extLst>
            <c:ext xmlns:c16="http://schemas.microsoft.com/office/drawing/2014/chart" uri="{C3380CC4-5D6E-409C-BE32-E72D297353CC}">
              <c16:uniqueId val="{0000000C-83C2-44E6-8572-827FE342E5F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08284544179835"/>
          <c:y val="0.24052863585306886"/>
          <c:w val="0.22089892634976599"/>
          <c:h val="0.564638857711057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56-44CF-BABF-0D80C6AC71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56-44CF-BABF-0D80C6AC71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56-44CF-BABF-0D80C6AC71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56-44CF-BABF-0D80C6AC71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56-44CF-BABF-0D80C6AC714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156-44CF-BABF-0D80C6AC7146}"/>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3156-44CF-BABF-0D80C6AC71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African American</c:v>
                </c:pt>
                <c:pt idx="1">
                  <c:v>Asian</c:v>
                </c:pt>
                <c:pt idx="2">
                  <c:v>Hispanic/Latino</c:v>
                </c:pt>
                <c:pt idx="3">
                  <c:v>White</c:v>
                </c:pt>
                <c:pt idx="4">
                  <c:v>Other</c:v>
                </c:pt>
              </c:strCache>
            </c:strRef>
          </c:cat>
          <c:val>
            <c:numRef>
              <c:f>Sheet1!$B$2:$B$6</c:f>
              <c:numCache>
                <c:formatCode>General</c:formatCode>
                <c:ptCount val="5"/>
                <c:pt idx="0">
                  <c:v>17176</c:v>
                </c:pt>
                <c:pt idx="1">
                  <c:v>620</c:v>
                </c:pt>
                <c:pt idx="2">
                  <c:v>6690</c:v>
                </c:pt>
                <c:pt idx="3">
                  <c:v>64887</c:v>
                </c:pt>
                <c:pt idx="4">
                  <c:v>2276</c:v>
                </c:pt>
              </c:numCache>
            </c:numRef>
          </c:val>
          <c:extLst>
            <c:ext xmlns:c16="http://schemas.microsoft.com/office/drawing/2014/chart" uri="{C3380CC4-5D6E-409C-BE32-E72D297353CC}">
              <c16:uniqueId val="{0000000E-3156-44CF-BABF-0D80C6AC714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716105048066505"/>
          <c:y val="0.24256836079587252"/>
          <c:w val="0.18696449868457166"/>
          <c:h val="0.504067497708875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Responses</c:v>
                </c:pt>
              </c:strCache>
            </c:strRef>
          </c:tx>
          <c:spPr>
            <a:solidFill>
              <a:srgbClr val="00B050"/>
            </a:solidFill>
            <a:ln w="19050">
              <a:solidFill>
                <a:schemeClr val="lt1"/>
              </a:solidFill>
            </a:ln>
            <a:effectLst/>
          </c:spPr>
          <c:invertIfNegative val="0"/>
          <c:dPt>
            <c:idx val="0"/>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1-BFAF-43C5-A032-6869B88493BF}"/>
              </c:ext>
            </c:extLst>
          </c:dPt>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3-BFAF-43C5-A032-6869B88493BF}"/>
              </c:ext>
            </c:extLst>
          </c:dPt>
          <c:dPt>
            <c:idx val="2"/>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5-BFAF-43C5-A032-6869B88493BF}"/>
              </c:ext>
            </c:extLst>
          </c:dPt>
          <c:dPt>
            <c:idx val="3"/>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7-BFAF-43C5-A032-6869B88493BF}"/>
              </c:ext>
            </c:extLst>
          </c:dPt>
          <c:dPt>
            <c:idx val="4"/>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9-BFAF-43C5-A032-6869B88493BF}"/>
              </c:ext>
            </c:extLst>
          </c:dPt>
          <c:dPt>
            <c:idx val="5"/>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B-BFAF-43C5-A032-6869B88493BF}"/>
              </c:ext>
            </c:extLst>
          </c:dPt>
          <c:dPt>
            <c:idx val="6"/>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D-BFAF-43C5-A032-6869B88493BF}"/>
              </c:ext>
            </c:extLst>
          </c:dPt>
          <c:dPt>
            <c:idx val="7"/>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F-BFAF-43C5-A032-6869B88493BF}"/>
              </c:ext>
            </c:extLst>
          </c:dPt>
          <c:dPt>
            <c:idx val="8"/>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11-BFAF-43C5-A032-6869B88493BF}"/>
              </c:ext>
            </c:extLst>
          </c:dPt>
          <c:dPt>
            <c:idx val="9"/>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13-BFAF-43C5-A032-6869B88493BF}"/>
              </c:ext>
            </c:extLst>
          </c:dPt>
          <c:dPt>
            <c:idx val="10"/>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15-BFAF-43C5-A032-6869B88493BF}"/>
              </c:ext>
            </c:extLst>
          </c:dPt>
          <c:dPt>
            <c:idx val="1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17-BFAF-43C5-A032-6869B88493BF}"/>
              </c:ext>
            </c:extLst>
          </c:dPt>
          <c:cat>
            <c:strRef>
              <c:f>Sheet1!$A$2:$A$13</c:f>
              <c:strCache>
                <c:ptCount val="12"/>
                <c:pt idx="0">
                  <c:v>Employed</c:v>
                </c:pt>
                <c:pt idx="1">
                  <c:v>Elderly</c:v>
                </c:pt>
                <c:pt idx="2">
                  <c:v>Resident</c:v>
                </c:pt>
                <c:pt idx="3">
                  <c:v>Safety Advocate</c:v>
                </c:pt>
                <c:pt idx="4">
                  <c:v>Pedestrian</c:v>
                </c:pt>
                <c:pt idx="5">
                  <c:v>Supports New Technology</c:v>
                </c:pt>
                <c:pt idx="6">
                  <c:v>Has Accessibility Challenges</c:v>
                </c:pt>
                <c:pt idx="7">
                  <c:v>Environmentally Conscious</c:v>
                </c:pt>
                <c:pt idx="8">
                  <c:v>Bike User</c:v>
                </c:pt>
                <c:pt idx="9">
                  <c:v>Focused on Tourism </c:v>
                </c:pt>
                <c:pt idx="10">
                  <c:v>Involved in Freight</c:v>
                </c:pt>
                <c:pt idx="11">
                  <c:v>Public Transit Rider</c:v>
                </c:pt>
              </c:strCache>
            </c:strRef>
          </c:cat>
          <c:val>
            <c:numRef>
              <c:f>Sheet1!$B$2:$B$13</c:f>
              <c:numCache>
                <c:formatCode>General</c:formatCode>
                <c:ptCount val="12"/>
                <c:pt idx="0">
                  <c:v>79</c:v>
                </c:pt>
                <c:pt idx="1">
                  <c:v>66</c:v>
                </c:pt>
                <c:pt idx="2">
                  <c:v>58</c:v>
                </c:pt>
                <c:pt idx="3">
                  <c:v>9</c:v>
                </c:pt>
                <c:pt idx="4">
                  <c:v>5</c:v>
                </c:pt>
                <c:pt idx="5">
                  <c:v>5</c:v>
                </c:pt>
                <c:pt idx="6">
                  <c:v>5</c:v>
                </c:pt>
                <c:pt idx="7">
                  <c:v>5</c:v>
                </c:pt>
                <c:pt idx="8">
                  <c:v>4</c:v>
                </c:pt>
                <c:pt idx="9">
                  <c:v>3</c:v>
                </c:pt>
                <c:pt idx="10">
                  <c:v>1</c:v>
                </c:pt>
                <c:pt idx="11">
                  <c:v>2</c:v>
                </c:pt>
              </c:numCache>
            </c:numRef>
          </c:val>
          <c:extLst>
            <c:ext xmlns:c16="http://schemas.microsoft.com/office/drawing/2014/chart" uri="{C3380CC4-5D6E-409C-BE32-E72D297353CC}">
              <c16:uniqueId val="{00000000-89B5-4EDC-9B2A-0824016D9464}"/>
            </c:ext>
          </c:extLst>
        </c:ser>
        <c:dLbls>
          <c:showLegendKey val="0"/>
          <c:showVal val="0"/>
          <c:showCatName val="0"/>
          <c:showSerName val="0"/>
          <c:showPercent val="0"/>
          <c:showBubbleSize val="0"/>
        </c:dLbls>
        <c:gapWidth val="100"/>
        <c:axId val="1019729048"/>
        <c:axId val="1019728328"/>
      </c:barChart>
      <c:catAx>
        <c:axId val="1019729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9728328"/>
        <c:crosses val="autoZero"/>
        <c:auto val="1"/>
        <c:lblAlgn val="ctr"/>
        <c:lblOffset val="100"/>
        <c:noMultiLvlLbl val="0"/>
      </c:catAx>
      <c:valAx>
        <c:axId val="1019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972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50463"/>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50463"/>
          </a:xfrm>
          <a:prstGeom prst="rect">
            <a:avLst/>
          </a:prstGeom>
        </p:spPr>
        <p:txBody>
          <a:bodyPr vert="horz" lIns="92958" tIns="46479" rIns="92958" bIns="46479" rtlCol="0"/>
          <a:lstStyle>
            <a:lvl1pPr algn="r">
              <a:defRPr sz="1200"/>
            </a:lvl1pPr>
          </a:lstStyle>
          <a:p>
            <a:fld id="{65AA44E7-42E2-4357-8D04-1109356E821C}" type="datetimeFigureOut">
              <a:rPr lang="en-US" smtClean="0"/>
              <a:t>8/5/2024</a:t>
            </a:fld>
            <a:endParaRPr lang="en-US"/>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61532"/>
            <a:ext cx="7426960" cy="2750344"/>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538"/>
            <a:ext cx="4022936" cy="350462"/>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50462"/>
          </a:xfrm>
          <a:prstGeom prst="rect">
            <a:avLst/>
          </a:prstGeom>
        </p:spPr>
        <p:txBody>
          <a:bodyPr vert="horz" lIns="92958" tIns="46479" rIns="92958" bIns="46479" rtlCol="0" anchor="b"/>
          <a:lstStyle>
            <a:lvl1pPr algn="r">
              <a:defRPr sz="1200"/>
            </a:lvl1pPr>
          </a:lstStyle>
          <a:p>
            <a:fld id="{EB248D6B-10AD-4500-986E-AAE907BA5768}" type="slidenum">
              <a:rPr lang="en-US" smtClean="0"/>
              <a:t>‹#›</a:t>
            </a:fld>
            <a:endParaRPr lang="en-US"/>
          </a:p>
        </p:txBody>
      </p:sp>
    </p:spTree>
    <p:extLst>
      <p:ext uri="{BB962C8B-B14F-4D97-AF65-F5344CB8AC3E}">
        <p14:creationId xmlns:p14="http://schemas.microsoft.com/office/powerpoint/2010/main" val="190030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464790" fontAlgn="base">
              <a:spcBef>
                <a:spcPct val="0"/>
              </a:spcBef>
              <a:spcAft>
                <a:spcPct val="0"/>
              </a:spcAft>
              <a:defRPr/>
            </a:pPr>
            <a:fld id="{DCB6EF1C-AA17-F640-A7A5-6C89FACC0C1D}" type="slidenum">
              <a:rPr lang="en-US">
                <a:solidFill>
                  <a:prstClr val="black"/>
                </a:solidFill>
                <a:latin typeface="Calibri" pitchFamily="34" charset="0"/>
                <a:ea typeface="MS PGothic" pitchFamily="34" charset="-128"/>
              </a:rPr>
              <a:pPr defTabSz="464790" fontAlgn="base">
                <a:spcBef>
                  <a:spcPct val="0"/>
                </a:spcBef>
                <a:spcAft>
                  <a:spcPct val="0"/>
                </a:spcAft>
                <a:defRPr/>
              </a:pPr>
              <a:t>1</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394564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197032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49410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303327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29</a:t>
            </a:fld>
            <a:endParaRPr lang="en-US"/>
          </a:p>
        </p:txBody>
      </p:sp>
    </p:spTree>
    <p:extLst>
      <p:ext uri="{BB962C8B-B14F-4D97-AF65-F5344CB8AC3E}">
        <p14:creationId xmlns:p14="http://schemas.microsoft.com/office/powerpoint/2010/main" val="62524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409143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11985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148067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200401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8443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149913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74359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473127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8988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530558" y="3831921"/>
            <a:ext cx="11029260"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91293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609600" y="1733551"/>
            <a:ext cx="109728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9568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40817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1"/>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274529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0856931" y="6356351"/>
            <a:ext cx="725468"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609600" y="806564"/>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609600" y="2046739"/>
            <a:ext cx="109728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3012370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8565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extLst>
      <p:ext uri="{BB962C8B-B14F-4D97-AF65-F5344CB8AC3E}">
        <p14:creationId xmlns:p14="http://schemas.microsoft.com/office/powerpoint/2010/main" val="310421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7.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37.png"/><Relationship Id="rId2" Type="http://schemas.openxmlformats.org/officeDocument/2006/relationships/notesSlide" Target="../notesSlides/notesSlide14.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11.png"/><Relationship Id="rId5" Type="http://schemas.openxmlformats.org/officeDocument/2006/relationships/image" Target="../media/image29.png"/><Relationship Id="rId15" Type="http://schemas.openxmlformats.org/officeDocument/2006/relationships/image" Target="../media/image35.png"/><Relationship Id="rId10" Type="http://schemas.openxmlformats.org/officeDocument/2006/relationships/image" Target="../media/image32.svg"/><Relationship Id="rId19" Type="http://schemas.openxmlformats.org/officeDocument/2006/relationships/image" Target="../media/image39.pn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solidFill>
                  <a:schemeClr val="tx1"/>
                </a:solidFill>
              </a:rPr>
              <a:t>Rockingham County Comprehensive Transportation Plan (CTP) Survey Results</a:t>
            </a:r>
          </a:p>
        </p:txBody>
      </p:sp>
      <p:sp>
        <p:nvSpPr>
          <p:cNvPr id="3" name="Subtitle 2"/>
          <p:cNvSpPr>
            <a:spLocks noGrp="1"/>
          </p:cNvSpPr>
          <p:nvPr>
            <p:ph type="subTitle" idx="1"/>
          </p:nvPr>
        </p:nvSpPr>
        <p:spPr>
          <a:xfrm>
            <a:off x="272733" y="5816330"/>
            <a:ext cx="6400800" cy="660400"/>
          </a:xfrm>
        </p:spPr>
        <p:txBody>
          <a:bodyPr/>
          <a:lstStyle/>
          <a:p>
            <a:r>
              <a:rPr lang="en-US" sz="1800" dirty="0">
                <a:solidFill>
                  <a:schemeClr val="tx1"/>
                </a:solidFill>
              </a:rPr>
              <a:t>Pam Cook, Emily Stupka</a:t>
            </a:r>
          </a:p>
          <a:p>
            <a:r>
              <a:rPr lang="en-US" sz="1800" dirty="0">
                <a:solidFill>
                  <a:schemeClr val="tx1"/>
                </a:solidFill>
              </a:rPr>
              <a:t>August 6, 2024</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10</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2" name="Text Placeholder 3">
            <a:extLst>
              <a:ext uri="{FF2B5EF4-FFF2-40B4-BE49-F238E27FC236}">
                <a16:creationId xmlns:a16="http://schemas.microsoft.com/office/drawing/2014/main" id="{0080ACFA-6443-A179-9B5F-6D72B0B4CB7D}"/>
              </a:ext>
            </a:extLst>
          </p:cNvPr>
          <p:cNvSpPr txBox="1">
            <a:spLocks/>
          </p:cNvSpPr>
          <p:nvPr/>
        </p:nvSpPr>
        <p:spPr>
          <a:xfrm>
            <a:off x="953100" y="521029"/>
            <a:ext cx="9879443" cy="721682"/>
          </a:xfrm>
          <a:prstGeom prst="rect">
            <a:avLst/>
          </a:prstGeom>
          <a:solidFill>
            <a:schemeClr val="accent4"/>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Strategy Ratings Results: Roadway</a:t>
            </a:r>
            <a:endParaRPr lang="en-US" dirty="0">
              <a:solidFill>
                <a:schemeClr val="tx1"/>
              </a:solidFill>
            </a:endParaRPr>
          </a:p>
        </p:txBody>
      </p:sp>
      <p:sp>
        <p:nvSpPr>
          <p:cNvPr id="3" name="Rectangle 2">
            <a:extLst>
              <a:ext uri="{FF2B5EF4-FFF2-40B4-BE49-F238E27FC236}">
                <a16:creationId xmlns:a16="http://schemas.microsoft.com/office/drawing/2014/main" id="{790F39C8-E414-10D9-A2B4-882B58553C3A}"/>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67DA1A-D28A-98CB-4F81-E91668A1E9F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ontent Placeholder 4">
            <a:extLst>
              <a:ext uri="{FF2B5EF4-FFF2-40B4-BE49-F238E27FC236}">
                <a16:creationId xmlns:a16="http://schemas.microsoft.com/office/drawing/2014/main" id="{EB11DDFE-FD13-88FA-C607-412C3D6B5E67}"/>
              </a:ext>
            </a:extLst>
          </p:cNvPr>
          <p:cNvGraphicFramePr>
            <a:graphicFrameLocks/>
          </p:cNvGraphicFramePr>
          <p:nvPr>
            <p:extLst>
              <p:ext uri="{D42A27DB-BD31-4B8C-83A1-F6EECF244321}">
                <p14:modId xmlns:p14="http://schemas.microsoft.com/office/powerpoint/2010/main" val="1843267352"/>
              </p:ext>
            </p:extLst>
          </p:nvPr>
        </p:nvGraphicFramePr>
        <p:xfrm>
          <a:off x="506185" y="1336135"/>
          <a:ext cx="11128914" cy="5094260"/>
        </p:xfrm>
        <a:graphic>
          <a:graphicData uri="http://schemas.openxmlformats.org/drawingml/2006/table">
            <a:tbl>
              <a:tblPr firstRow="1" bandRow="1">
                <a:tableStyleId>{00A15C55-8517-42AA-B614-E9B94910E393}</a:tableStyleId>
              </a:tblPr>
              <a:tblGrid>
                <a:gridCol w="4158321">
                  <a:extLst>
                    <a:ext uri="{9D8B030D-6E8A-4147-A177-3AD203B41FA5}">
                      <a16:colId xmlns:a16="http://schemas.microsoft.com/office/drawing/2014/main" val="2687223272"/>
                    </a:ext>
                  </a:extLst>
                </a:gridCol>
                <a:gridCol w="2687216">
                  <a:extLst>
                    <a:ext uri="{9D8B030D-6E8A-4147-A177-3AD203B41FA5}">
                      <a16:colId xmlns:a16="http://schemas.microsoft.com/office/drawing/2014/main" val="1702576109"/>
                    </a:ext>
                  </a:extLst>
                </a:gridCol>
                <a:gridCol w="4283377">
                  <a:extLst>
                    <a:ext uri="{9D8B030D-6E8A-4147-A177-3AD203B41FA5}">
                      <a16:colId xmlns:a16="http://schemas.microsoft.com/office/drawing/2014/main" val="802783607"/>
                    </a:ext>
                  </a:extLst>
                </a:gridCol>
              </a:tblGrid>
              <a:tr h="406240">
                <a:tc>
                  <a:txBody>
                    <a:bodyPr/>
                    <a:lstStyle/>
                    <a:p>
                      <a:pPr algn="ctr"/>
                      <a:r>
                        <a:rPr lang="en-US" sz="1600" dirty="0">
                          <a:solidFill>
                            <a:schemeClr val="bg1"/>
                          </a:solidFill>
                        </a:rPr>
                        <a:t>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Average Star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Comments Summary (30)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142086"/>
                  </a:ext>
                </a:extLst>
              </a:tr>
              <a:tr h="1172005">
                <a:tc>
                  <a:txBody>
                    <a:bodyPr/>
                    <a:lstStyle/>
                    <a:p>
                      <a:r>
                        <a:rPr lang="en-US" sz="1600" b="1" i="0" kern="1200" dirty="0">
                          <a:solidFill>
                            <a:schemeClr val="dk1"/>
                          </a:solidFill>
                          <a:effectLst/>
                          <a:latin typeface="+mn-lt"/>
                          <a:ea typeface="+mn-ea"/>
                          <a:cs typeface="+mn-cs"/>
                        </a:rPr>
                        <a:t>Maintenance: </a:t>
                      </a:r>
                    </a:p>
                    <a:p>
                      <a:r>
                        <a:rPr lang="en-US" sz="1600" b="0" i="0" kern="1200" dirty="0">
                          <a:solidFill>
                            <a:schemeClr val="dk1"/>
                          </a:solidFill>
                          <a:effectLst/>
                          <a:latin typeface="+mn-lt"/>
                          <a:ea typeface="+mn-ea"/>
                          <a:cs typeface="+mn-cs"/>
                        </a:rPr>
                        <a:t>There should be a focus on maintaining existing roads before spending resources on other projects.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4.34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294 responses</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285750" indent="-285750" algn="l">
                        <a:buFont typeface="Arial" panose="020B0604020202020204" pitchFamily="34" charset="0"/>
                        <a:buChar char="•"/>
                      </a:pPr>
                      <a:r>
                        <a:rPr lang="en-US" sz="1600" dirty="0"/>
                        <a:t>Widening needed for US 29 / I-785 and US 158.</a:t>
                      </a:r>
                    </a:p>
                    <a:p>
                      <a:pPr marL="285750" indent="-285750" algn="l">
                        <a:buFont typeface="Arial" panose="020B0604020202020204" pitchFamily="34" charset="0"/>
                        <a:buChar char="•"/>
                      </a:pPr>
                      <a:r>
                        <a:rPr lang="en-US" sz="1600" dirty="0"/>
                        <a:t>Connectivity and traffic are not current issues. </a:t>
                      </a:r>
                    </a:p>
                    <a:p>
                      <a:pPr marL="285750" indent="-285750" algn="l">
                        <a:buFont typeface="Arial" panose="020B0604020202020204" pitchFamily="34" charset="0"/>
                        <a:buChar char="•"/>
                      </a:pPr>
                      <a:r>
                        <a:rPr lang="en-US" sz="1600" dirty="0"/>
                        <a:t>Existing infrastructure should better support freight. </a:t>
                      </a:r>
                    </a:p>
                    <a:p>
                      <a:pPr marL="285750" indent="-285750" algn="l">
                        <a:buFont typeface="Arial" panose="020B0604020202020204" pitchFamily="34" charset="0"/>
                        <a:buChar char="•"/>
                      </a:pPr>
                      <a:r>
                        <a:rPr lang="en-US" sz="1600" dirty="0"/>
                        <a:t>Freight should not be traveling through downtowns. </a:t>
                      </a:r>
                    </a:p>
                    <a:p>
                      <a:pPr marL="285750" indent="-285750" algn="l">
                        <a:buFont typeface="Arial" panose="020B0604020202020204" pitchFamily="34" charset="0"/>
                        <a:buChar char="•"/>
                      </a:pPr>
                      <a:r>
                        <a:rPr lang="en-US" sz="1600" dirty="0"/>
                        <a:t>An east/west connection is needed. </a:t>
                      </a:r>
                    </a:p>
                    <a:p>
                      <a:pPr marL="285750" indent="-285750" algn="l">
                        <a:buFont typeface="Arial" panose="020B0604020202020204" pitchFamily="34" charset="0"/>
                        <a:buChar char="•"/>
                      </a:pPr>
                      <a:r>
                        <a:rPr lang="en-US" sz="1600" dirty="0"/>
                        <a:t>There needs to be a balance of new infrastructure and maintaining current infrastructure.</a:t>
                      </a:r>
                    </a:p>
                    <a:p>
                      <a:pPr marL="285750" indent="-285750" algn="l">
                        <a:buFont typeface="Arial" panose="020B0604020202020204" pitchFamily="34" charset="0"/>
                        <a:buChar char="•"/>
                      </a:pPr>
                      <a:r>
                        <a:rPr lang="en-US" sz="1600" dirty="0"/>
                        <a:t>Remaining gravel roads should be paved.</a:t>
                      </a:r>
                    </a:p>
                    <a:p>
                      <a:pPr marL="285750" indent="-285750" algn="l">
                        <a:buFont typeface="Arial" panose="020B0604020202020204" pitchFamily="34" charset="0"/>
                        <a:buChar char="•"/>
                      </a:pPr>
                      <a:r>
                        <a:rPr lang="en-US" sz="1600" dirty="0"/>
                        <a:t>Expressed support for round-abouts. </a:t>
                      </a:r>
                    </a:p>
                    <a:p>
                      <a:pPr marL="285750" indent="-285750" algn="l">
                        <a:buFont typeface="Arial" panose="020B0604020202020204" pitchFamily="34" charset="0"/>
                        <a:buChar char="•"/>
                      </a:pPr>
                      <a:endParaRPr lang="en-US" sz="1600" dirty="0"/>
                    </a:p>
                    <a:p>
                      <a:pPr marL="285750" indent="-285750" algn="ctr">
                        <a:buFont typeface="Arial" panose="020B0604020202020204" pitchFamily="34" charset="0"/>
                        <a:buChar char="•"/>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040737"/>
                  </a:ext>
                </a:extLst>
              </a:tr>
              <a:tr h="1172005">
                <a:tc>
                  <a:txBody>
                    <a:bodyPr/>
                    <a:lstStyle/>
                    <a:p>
                      <a:r>
                        <a:rPr lang="en-US" sz="1600" b="1" i="0" kern="1200" dirty="0">
                          <a:solidFill>
                            <a:schemeClr val="dk1"/>
                          </a:solidFill>
                          <a:effectLst/>
                          <a:latin typeface="+mn-lt"/>
                          <a:ea typeface="+mn-ea"/>
                          <a:cs typeface="+mn-cs"/>
                        </a:rPr>
                        <a:t>Traffic:</a:t>
                      </a:r>
                    </a:p>
                    <a:p>
                      <a:r>
                        <a:rPr lang="en-US" sz="1600" b="0" i="0" kern="1200" dirty="0">
                          <a:solidFill>
                            <a:schemeClr val="dk1"/>
                          </a:solidFill>
                          <a:effectLst/>
                          <a:latin typeface="+mn-lt"/>
                          <a:ea typeface="+mn-ea"/>
                          <a:cs typeface="+mn-cs"/>
                        </a:rPr>
                        <a:t>It is important for travelers to get to their destinations quickly, and without traffic.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4.02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288 responses</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509159"/>
                  </a:ext>
                </a:extLst>
              </a:tr>
              <a:tr h="1172005">
                <a:tc>
                  <a:txBody>
                    <a:bodyPr/>
                    <a:lstStyle/>
                    <a:p>
                      <a:pPr fontAlgn="base"/>
                      <a:r>
                        <a:rPr lang="en-US" sz="1600" b="1" i="0" kern="1200" dirty="0">
                          <a:solidFill>
                            <a:schemeClr val="dk1"/>
                          </a:solidFill>
                          <a:effectLst/>
                          <a:latin typeface="+mn-lt"/>
                          <a:ea typeface="+mn-ea"/>
                          <a:cs typeface="+mn-cs"/>
                        </a:rPr>
                        <a:t>Connectivity:</a:t>
                      </a:r>
                    </a:p>
                    <a:p>
                      <a:pPr fontAlgn="base"/>
                      <a:r>
                        <a:rPr lang="en-US" sz="1600" b="0" i="0" kern="1200" dirty="0">
                          <a:solidFill>
                            <a:schemeClr val="dk1"/>
                          </a:solidFill>
                          <a:effectLst/>
                          <a:latin typeface="+mn-lt"/>
                          <a:ea typeface="+mn-ea"/>
                          <a:cs typeface="+mn-cs"/>
                        </a:rPr>
                        <a:t>There should be more connections between towns, popular destinations, areas of employment, recreation, and medical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4.18</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294 responses</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926258"/>
                  </a:ext>
                </a:extLst>
              </a:tr>
              <a:tr h="1172005">
                <a:tc>
                  <a:txBody>
                    <a:bodyPr/>
                    <a:lstStyle/>
                    <a:p>
                      <a:r>
                        <a:rPr lang="en-US" sz="1600" b="1" i="0" kern="1200" dirty="0">
                          <a:solidFill>
                            <a:schemeClr val="dk1"/>
                          </a:solidFill>
                          <a:effectLst/>
                          <a:latin typeface="+mn-lt"/>
                          <a:ea typeface="+mn-ea"/>
                          <a:cs typeface="+mn-cs"/>
                        </a:rPr>
                        <a:t>Freight:</a:t>
                      </a:r>
                    </a:p>
                    <a:p>
                      <a:r>
                        <a:rPr lang="en-US" sz="1600" b="0" i="0" kern="1200" dirty="0">
                          <a:solidFill>
                            <a:schemeClr val="dk1"/>
                          </a:solidFill>
                          <a:effectLst/>
                          <a:latin typeface="+mn-lt"/>
                          <a:ea typeface="+mn-ea"/>
                          <a:cs typeface="+mn-cs"/>
                        </a:rPr>
                        <a:t>It is important to improve truck routes to ensure efficient delivery of goods.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4.10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290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013636"/>
                  </a:ext>
                </a:extLst>
              </a:tr>
            </a:tbl>
          </a:graphicData>
        </a:graphic>
      </p:graphicFrame>
    </p:spTree>
    <p:extLst>
      <p:ext uri="{BB962C8B-B14F-4D97-AF65-F5344CB8AC3E}">
        <p14:creationId xmlns:p14="http://schemas.microsoft.com/office/powerpoint/2010/main" val="420744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11</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2" name="Text Placeholder 3">
            <a:extLst>
              <a:ext uri="{FF2B5EF4-FFF2-40B4-BE49-F238E27FC236}">
                <a16:creationId xmlns:a16="http://schemas.microsoft.com/office/drawing/2014/main" id="{0080ACFA-6443-A179-9B5F-6D72B0B4CB7D}"/>
              </a:ext>
            </a:extLst>
          </p:cNvPr>
          <p:cNvSpPr txBox="1">
            <a:spLocks/>
          </p:cNvSpPr>
          <p:nvPr/>
        </p:nvSpPr>
        <p:spPr>
          <a:xfrm>
            <a:off x="998004" y="521029"/>
            <a:ext cx="9879443" cy="721682"/>
          </a:xfrm>
          <a:prstGeom prst="rect">
            <a:avLst/>
          </a:prstGeom>
          <a:solidFill>
            <a:schemeClr val="accent4"/>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Strategy Ratings Results: Public Transit</a:t>
            </a:r>
            <a:endParaRPr lang="en-US" dirty="0">
              <a:solidFill>
                <a:schemeClr val="tx1"/>
              </a:solidFill>
            </a:endParaRPr>
          </a:p>
        </p:txBody>
      </p:sp>
      <p:sp>
        <p:nvSpPr>
          <p:cNvPr id="3" name="Rectangle 2">
            <a:extLst>
              <a:ext uri="{FF2B5EF4-FFF2-40B4-BE49-F238E27FC236}">
                <a16:creationId xmlns:a16="http://schemas.microsoft.com/office/drawing/2014/main" id="{790F39C8-E414-10D9-A2B4-882B58553C3A}"/>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67DA1A-D28A-98CB-4F81-E91668A1E9F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1E95CA64-39B2-9703-2B48-DFD4F84765CF}"/>
              </a:ext>
            </a:extLst>
          </p:cNvPr>
          <p:cNvGraphicFramePr>
            <a:graphicFrameLocks/>
          </p:cNvGraphicFramePr>
          <p:nvPr>
            <p:extLst>
              <p:ext uri="{D42A27DB-BD31-4B8C-83A1-F6EECF244321}">
                <p14:modId xmlns:p14="http://schemas.microsoft.com/office/powerpoint/2010/main" val="1438721610"/>
              </p:ext>
            </p:extLst>
          </p:nvPr>
        </p:nvGraphicFramePr>
        <p:xfrm>
          <a:off x="534760" y="1509870"/>
          <a:ext cx="11172077" cy="4237603"/>
        </p:xfrm>
        <a:graphic>
          <a:graphicData uri="http://schemas.openxmlformats.org/drawingml/2006/table">
            <a:tbl>
              <a:tblPr firstRow="1" bandRow="1">
                <a:tableStyleId>{00A15C55-8517-42AA-B614-E9B94910E393}</a:tableStyleId>
              </a:tblPr>
              <a:tblGrid>
                <a:gridCol w="5584906">
                  <a:extLst>
                    <a:ext uri="{9D8B030D-6E8A-4147-A177-3AD203B41FA5}">
                      <a16:colId xmlns:a16="http://schemas.microsoft.com/office/drawing/2014/main" val="2687223272"/>
                    </a:ext>
                  </a:extLst>
                </a:gridCol>
                <a:gridCol w="2406564">
                  <a:extLst>
                    <a:ext uri="{9D8B030D-6E8A-4147-A177-3AD203B41FA5}">
                      <a16:colId xmlns:a16="http://schemas.microsoft.com/office/drawing/2014/main" val="1702576109"/>
                    </a:ext>
                  </a:extLst>
                </a:gridCol>
                <a:gridCol w="3180607">
                  <a:extLst>
                    <a:ext uri="{9D8B030D-6E8A-4147-A177-3AD203B41FA5}">
                      <a16:colId xmlns:a16="http://schemas.microsoft.com/office/drawing/2014/main" val="4076418180"/>
                    </a:ext>
                  </a:extLst>
                </a:gridCol>
              </a:tblGrid>
              <a:tr h="565426">
                <a:tc>
                  <a:txBody>
                    <a:bodyPr/>
                    <a:lstStyle/>
                    <a:p>
                      <a:pPr algn="ctr"/>
                      <a:r>
                        <a:rPr lang="en-US" sz="1600" dirty="0">
                          <a:solidFill>
                            <a:schemeClr val="bg1"/>
                          </a:solidFill>
                        </a:rPr>
                        <a:t>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Average Star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Comments Summary (16)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142086"/>
                  </a:ext>
                </a:extLst>
              </a:tr>
              <a:tr h="949739">
                <a:tc>
                  <a:txBody>
                    <a:bodyPr/>
                    <a:lstStyle/>
                    <a:p>
                      <a:r>
                        <a:rPr lang="en-US" sz="1600" b="1" i="0" kern="1200" dirty="0">
                          <a:solidFill>
                            <a:schemeClr val="dk1"/>
                          </a:solidFill>
                          <a:effectLst/>
                          <a:latin typeface="+mn-lt"/>
                          <a:ea typeface="+mn-ea"/>
                          <a:cs typeface="+mn-cs"/>
                        </a:rPr>
                        <a:t>Local Expansion: </a:t>
                      </a:r>
                    </a:p>
                    <a:p>
                      <a:r>
                        <a:rPr lang="en-US" sz="1600" b="0" i="0" kern="1200" dirty="0">
                          <a:solidFill>
                            <a:schemeClr val="dk1"/>
                          </a:solidFill>
                          <a:effectLst/>
                          <a:latin typeface="+mn-lt"/>
                          <a:ea typeface="+mn-ea"/>
                          <a:cs typeface="+mn-cs"/>
                        </a:rPr>
                        <a:t>Public transit options should be expanded to more locations within the county.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4.23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270 responses</a:t>
                      </a:r>
                    </a:p>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285750" indent="-285750" algn="l">
                        <a:buFont typeface="Arial" panose="020B0604020202020204" pitchFamily="34" charset="0"/>
                        <a:buChar char="•"/>
                      </a:pPr>
                      <a:r>
                        <a:rPr lang="en-US" sz="1600" dirty="0"/>
                        <a:t>Support for connections to Greensboro.</a:t>
                      </a:r>
                    </a:p>
                    <a:p>
                      <a:pPr marL="285750" indent="-285750" algn="l">
                        <a:buFont typeface="Arial" panose="020B0604020202020204" pitchFamily="34" charset="0"/>
                        <a:buChar char="•"/>
                      </a:pPr>
                      <a:r>
                        <a:rPr lang="en-US" sz="1600" dirty="0"/>
                        <a:t>Better connections to medical facilities inside and outside of the county. </a:t>
                      </a:r>
                    </a:p>
                    <a:p>
                      <a:pPr marL="285750" indent="-285750" algn="l">
                        <a:buFont typeface="Arial" panose="020B0604020202020204" pitchFamily="34" charset="0"/>
                        <a:buChar char="•"/>
                      </a:pPr>
                      <a:r>
                        <a:rPr lang="en-US" sz="1600" dirty="0"/>
                        <a:t>Some comments against expansion of transit options.</a:t>
                      </a:r>
                    </a:p>
                    <a:p>
                      <a:pPr marL="285750" indent="-285750" algn="l">
                        <a:buFont typeface="Arial" panose="020B0604020202020204" pitchFamily="34" charset="0"/>
                        <a:buChar char="•"/>
                      </a:pPr>
                      <a:r>
                        <a:rPr lang="en-US" sz="1600" dirty="0"/>
                        <a:t>Better transit infrastructure (sidewalks, crosswalks/shelters) is needed.</a:t>
                      </a:r>
                    </a:p>
                    <a:p>
                      <a:pPr marL="285750" indent="-285750" algn="ctr">
                        <a:buFont typeface="Arial" panose="020B0604020202020204" pitchFamily="34" charset="0"/>
                        <a:buChar char="•"/>
                      </a:pPr>
                      <a:endParaRPr lang="en-US" sz="1600" dirty="0"/>
                    </a:p>
                    <a:p>
                      <a:pPr marL="0" indent="0" algn="ctr">
                        <a:buFont typeface="Arial" panose="020B0604020202020204" pitchFamily="34" charset="0"/>
                        <a:buNone/>
                      </a:pPr>
                      <a:endParaRPr lang="en-US" sz="1600" dirty="0"/>
                    </a:p>
                    <a:p>
                      <a:pPr marL="0" indent="0" algn="ctr">
                        <a:buFont typeface="Arial" panose="020B0604020202020204" pitchFamily="34" charset="0"/>
                        <a:buNone/>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040737"/>
                  </a:ext>
                </a:extLst>
              </a:tr>
              <a:tr h="949739">
                <a:tc>
                  <a:txBody>
                    <a:bodyPr/>
                    <a:lstStyle/>
                    <a:p>
                      <a:r>
                        <a:rPr lang="en-US" sz="1600" b="1" i="0" kern="1200" dirty="0">
                          <a:solidFill>
                            <a:schemeClr val="dk1"/>
                          </a:solidFill>
                          <a:effectLst/>
                          <a:latin typeface="+mn-lt"/>
                          <a:ea typeface="+mn-ea"/>
                          <a:cs typeface="+mn-cs"/>
                        </a:rPr>
                        <a:t>Regional Expansion:</a:t>
                      </a:r>
                    </a:p>
                    <a:p>
                      <a:r>
                        <a:rPr lang="en-US" sz="1600" b="0" i="0" kern="1200" dirty="0">
                          <a:solidFill>
                            <a:schemeClr val="dk1"/>
                          </a:solidFill>
                          <a:effectLst/>
                          <a:latin typeface="+mn-lt"/>
                          <a:ea typeface="+mn-ea"/>
                          <a:cs typeface="+mn-cs"/>
                        </a:rPr>
                        <a:t>Public transit options to nearby regions, like Greensboro, should be expanded.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3.95</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272 responses</a:t>
                      </a:r>
                    </a:p>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509159"/>
                  </a:ext>
                </a:extLst>
              </a:tr>
              <a:tr h="439089">
                <a:tc>
                  <a:txBody>
                    <a:bodyPr/>
                    <a:lstStyle/>
                    <a:p>
                      <a:pPr fontAlgn="base"/>
                      <a:r>
                        <a:rPr lang="en-US" sz="1600" b="1" i="0" kern="1200" dirty="0">
                          <a:solidFill>
                            <a:schemeClr val="dk1"/>
                          </a:solidFill>
                          <a:effectLst/>
                          <a:latin typeface="+mn-lt"/>
                          <a:ea typeface="+mn-ea"/>
                          <a:cs typeface="+mn-cs"/>
                        </a:rPr>
                        <a:t>Park and Ride Lots:</a:t>
                      </a:r>
                    </a:p>
                    <a:p>
                      <a:pPr fontAlgn="base"/>
                      <a:r>
                        <a:rPr lang="en-US" sz="1600" b="0" i="0" kern="1200" dirty="0">
                          <a:solidFill>
                            <a:schemeClr val="dk1"/>
                          </a:solidFill>
                          <a:effectLst/>
                          <a:latin typeface="+mn-lt"/>
                          <a:ea typeface="+mn-ea"/>
                          <a:cs typeface="+mn-cs"/>
                        </a:rPr>
                        <a:t>There should be more designated areas to park vehicles or bikes to make it easier to use transit or carpool.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3.92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273 responses</a:t>
                      </a:r>
                    </a:p>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926258"/>
                  </a:ext>
                </a:extLst>
              </a:tr>
              <a:tr h="949739">
                <a:tc>
                  <a:txBody>
                    <a:bodyPr/>
                    <a:lstStyle/>
                    <a:p>
                      <a:r>
                        <a:rPr lang="en-US" sz="1600" b="1" i="0" kern="1200" dirty="0">
                          <a:solidFill>
                            <a:schemeClr val="dk1"/>
                          </a:solidFill>
                          <a:effectLst/>
                          <a:latin typeface="+mn-lt"/>
                          <a:ea typeface="+mn-ea"/>
                          <a:cs typeface="+mn-cs"/>
                        </a:rPr>
                        <a:t>Availability:</a:t>
                      </a:r>
                    </a:p>
                    <a:p>
                      <a:r>
                        <a:rPr lang="en-US" sz="1600" b="0" i="0" kern="1200" dirty="0">
                          <a:solidFill>
                            <a:schemeClr val="dk1"/>
                          </a:solidFill>
                          <a:effectLst/>
                          <a:latin typeface="+mn-lt"/>
                          <a:ea typeface="+mn-ea"/>
                          <a:cs typeface="+mn-cs"/>
                        </a:rPr>
                        <a:t>Hours of operation should be expanded for public transit.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265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013636"/>
                  </a:ext>
                </a:extLst>
              </a:tr>
            </a:tbl>
          </a:graphicData>
        </a:graphic>
      </p:graphicFrame>
    </p:spTree>
    <p:extLst>
      <p:ext uri="{BB962C8B-B14F-4D97-AF65-F5344CB8AC3E}">
        <p14:creationId xmlns:p14="http://schemas.microsoft.com/office/powerpoint/2010/main" val="262876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12</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2" name="Text Placeholder 3">
            <a:extLst>
              <a:ext uri="{FF2B5EF4-FFF2-40B4-BE49-F238E27FC236}">
                <a16:creationId xmlns:a16="http://schemas.microsoft.com/office/drawing/2014/main" id="{0080ACFA-6443-A179-9B5F-6D72B0B4CB7D}"/>
              </a:ext>
            </a:extLst>
          </p:cNvPr>
          <p:cNvSpPr txBox="1">
            <a:spLocks/>
          </p:cNvSpPr>
          <p:nvPr/>
        </p:nvSpPr>
        <p:spPr>
          <a:xfrm>
            <a:off x="998004" y="521029"/>
            <a:ext cx="9879443" cy="721682"/>
          </a:xfrm>
          <a:prstGeom prst="rect">
            <a:avLst/>
          </a:prstGeom>
          <a:solidFill>
            <a:schemeClr val="accent4"/>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Strategy Ratings Results: Biking</a:t>
            </a:r>
            <a:endParaRPr lang="en-US" dirty="0">
              <a:solidFill>
                <a:schemeClr val="tx1"/>
              </a:solidFill>
            </a:endParaRPr>
          </a:p>
        </p:txBody>
      </p:sp>
      <p:sp>
        <p:nvSpPr>
          <p:cNvPr id="3" name="Rectangle 2">
            <a:extLst>
              <a:ext uri="{FF2B5EF4-FFF2-40B4-BE49-F238E27FC236}">
                <a16:creationId xmlns:a16="http://schemas.microsoft.com/office/drawing/2014/main" id="{790F39C8-E414-10D9-A2B4-882B58553C3A}"/>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67DA1A-D28A-98CB-4F81-E91668A1E9F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ontent Placeholder 4">
            <a:extLst>
              <a:ext uri="{FF2B5EF4-FFF2-40B4-BE49-F238E27FC236}">
                <a16:creationId xmlns:a16="http://schemas.microsoft.com/office/drawing/2014/main" id="{0D4250DB-41AD-0045-A878-66227BBD15E6}"/>
              </a:ext>
            </a:extLst>
          </p:cNvPr>
          <p:cNvGraphicFramePr>
            <a:graphicFrameLocks/>
          </p:cNvGraphicFramePr>
          <p:nvPr>
            <p:extLst>
              <p:ext uri="{D42A27DB-BD31-4B8C-83A1-F6EECF244321}">
                <p14:modId xmlns:p14="http://schemas.microsoft.com/office/powerpoint/2010/main" val="3767682932"/>
              </p:ext>
            </p:extLst>
          </p:nvPr>
        </p:nvGraphicFramePr>
        <p:xfrm>
          <a:off x="395287" y="1541582"/>
          <a:ext cx="11298967" cy="3601222"/>
        </p:xfrm>
        <a:graphic>
          <a:graphicData uri="http://schemas.openxmlformats.org/drawingml/2006/table">
            <a:tbl>
              <a:tblPr firstRow="1" bandRow="1">
                <a:tableStyleId>{00A15C55-8517-42AA-B614-E9B94910E393}</a:tableStyleId>
              </a:tblPr>
              <a:tblGrid>
                <a:gridCol w="5592610">
                  <a:extLst>
                    <a:ext uri="{9D8B030D-6E8A-4147-A177-3AD203B41FA5}">
                      <a16:colId xmlns:a16="http://schemas.microsoft.com/office/drawing/2014/main" val="2687223272"/>
                    </a:ext>
                  </a:extLst>
                </a:gridCol>
                <a:gridCol w="2744170">
                  <a:extLst>
                    <a:ext uri="{9D8B030D-6E8A-4147-A177-3AD203B41FA5}">
                      <a16:colId xmlns:a16="http://schemas.microsoft.com/office/drawing/2014/main" val="1702576109"/>
                    </a:ext>
                  </a:extLst>
                </a:gridCol>
                <a:gridCol w="2962187">
                  <a:extLst>
                    <a:ext uri="{9D8B030D-6E8A-4147-A177-3AD203B41FA5}">
                      <a16:colId xmlns:a16="http://schemas.microsoft.com/office/drawing/2014/main" val="4076418180"/>
                    </a:ext>
                  </a:extLst>
                </a:gridCol>
              </a:tblGrid>
              <a:tr h="339862">
                <a:tc>
                  <a:txBody>
                    <a:bodyPr/>
                    <a:lstStyle/>
                    <a:p>
                      <a:pPr algn="ctr"/>
                      <a:r>
                        <a:rPr lang="en-US" sz="1600" dirty="0">
                          <a:solidFill>
                            <a:schemeClr val="bg1"/>
                          </a:solidFill>
                        </a:rPr>
                        <a:t>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Average Star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Comments Summary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142086"/>
                  </a:ext>
                </a:extLst>
              </a:tr>
              <a:tr h="949739">
                <a:tc>
                  <a:txBody>
                    <a:bodyPr/>
                    <a:lstStyle/>
                    <a:p>
                      <a:r>
                        <a:rPr lang="en-US" sz="1600" b="1" i="0" kern="1200" dirty="0">
                          <a:solidFill>
                            <a:schemeClr val="dk1"/>
                          </a:solidFill>
                          <a:effectLst/>
                          <a:latin typeface="+mn-lt"/>
                          <a:ea typeface="+mn-ea"/>
                          <a:cs typeface="+mn-cs"/>
                        </a:rPr>
                        <a:t>Expand Biking: </a:t>
                      </a:r>
                    </a:p>
                    <a:p>
                      <a:r>
                        <a:rPr lang="en-US" sz="1600" b="0" i="0" kern="1200" dirty="0">
                          <a:solidFill>
                            <a:schemeClr val="dk1"/>
                          </a:solidFill>
                          <a:effectLst/>
                          <a:latin typeface="+mn-lt"/>
                          <a:ea typeface="+mn-ea"/>
                          <a:cs typeface="+mn-cs"/>
                        </a:rPr>
                        <a:t>There should be more places to bike safely.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4.04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270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85750" indent="-285750" algn="l">
                        <a:buFont typeface="Arial" panose="020B0604020202020204" pitchFamily="34" charset="0"/>
                        <a:buChar char="•"/>
                      </a:pPr>
                      <a:r>
                        <a:rPr lang="en-US" sz="1600" dirty="0"/>
                        <a:t>Bike lanes are needed.</a:t>
                      </a:r>
                    </a:p>
                    <a:p>
                      <a:pPr marL="285750" indent="-285750" algn="l">
                        <a:buFont typeface="Arial" panose="020B0604020202020204" pitchFamily="34" charset="0"/>
                        <a:buChar char="•"/>
                      </a:pPr>
                      <a:r>
                        <a:rPr lang="en-US" sz="1600" dirty="0"/>
                        <a:t>Bikes lanes are preferred in downtown areas and busy areas, while greenways are great for connecting further places.</a:t>
                      </a:r>
                    </a:p>
                    <a:p>
                      <a:pPr marL="285750" indent="-285750" algn="l">
                        <a:buFont typeface="Arial" panose="020B0604020202020204" pitchFamily="34" charset="0"/>
                        <a:buChar char="•"/>
                      </a:pPr>
                      <a:r>
                        <a:rPr lang="en-US" sz="1600" dirty="0"/>
                        <a:t>Scooter routes should be considered. </a:t>
                      </a:r>
                    </a:p>
                    <a:p>
                      <a:pPr marL="285750" indent="-285750" algn="l">
                        <a:buFont typeface="Arial" panose="020B0604020202020204" pitchFamily="34" charset="0"/>
                        <a:buChar char="•"/>
                      </a:pPr>
                      <a:r>
                        <a:rPr lang="en-US" sz="1600" dirty="0"/>
                        <a:t>Bikes should be protected by barriers from cars.</a:t>
                      </a:r>
                    </a:p>
                    <a:p>
                      <a:pPr marL="285750" indent="-285750" algn="l">
                        <a:buFont typeface="Arial" panose="020B0604020202020204" pitchFamily="34" charset="0"/>
                        <a:buChar char="•"/>
                      </a:pPr>
                      <a:r>
                        <a:rPr lang="en-US" sz="1600" dirty="0"/>
                        <a:t>Bike lane on the Highway 135 Bridge.</a:t>
                      </a:r>
                    </a:p>
                    <a:p>
                      <a:pPr marL="0" indent="0" algn="ctr">
                        <a:buFont typeface="Arial" panose="020B0604020202020204" pitchFamily="34" charset="0"/>
                        <a:buNone/>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040737"/>
                  </a:ext>
                </a:extLst>
              </a:tr>
              <a:tr h="1246703">
                <a:tc>
                  <a:txBody>
                    <a:bodyPr/>
                    <a:lstStyle/>
                    <a:p>
                      <a:r>
                        <a:rPr lang="en-US" sz="1600" b="1" i="0" kern="1200" dirty="0">
                          <a:solidFill>
                            <a:schemeClr val="dk1"/>
                          </a:solidFill>
                          <a:effectLst/>
                          <a:latin typeface="+mn-lt"/>
                          <a:ea typeface="+mn-ea"/>
                          <a:cs typeface="+mn-cs"/>
                        </a:rPr>
                        <a:t>Bike Routes:</a:t>
                      </a:r>
                    </a:p>
                    <a:p>
                      <a:r>
                        <a:rPr lang="en-US" sz="1600" b="0" i="0" kern="1200" dirty="0">
                          <a:solidFill>
                            <a:schemeClr val="dk1"/>
                          </a:solidFill>
                          <a:effectLst/>
                          <a:latin typeface="+mn-lt"/>
                          <a:ea typeface="+mn-ea"/>
                          <a:cs typeface="+mn-cs"/>
                        </a:rPr>
                        <a:t>There should be designated and signed bike routes.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4.02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266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509159"/>
                  </a:ext>
                </a:extLst>
              </a:tr>
              <a:tr h="439089">
                <a:tc>
                  <a:txBody>
                    <a:bodyPr/>
                    <a:lstStyle/>
                    <a:p>
                      <a:pPr fontAlgn="base"/>
                      <a:r>
                        <a:rPr lang="en-US" sz="1600" b="1" i="0" kern="1200" dirty="0">
                          <a:solidFill>
                            <a:schemeClr val="dk1"/>
                          </a:solidFill>
                          <a:effectLst/>
                          <a:latin typeface="+mn-lt"/>
                          <a:ea typeface="+mn-ea"/>
                          <a:cs typeface="+mn-cs"/>
                        </a:rPr>
                        <a:t>Type:</a:t>
                      </a:r>
                    </a:p>
                    <a:p>
                      <a:pPr fontAlgn="base"/>
                      <a:r>
                        <a:rPr lang="en-US" sz="1600" b="0" i="0" kern="1200" dirty="0">
                          <a:solidFill>
                            <a:schemeClr val="dk1"/>
                          </a:solidFill>
                          <a:effectLst/>
                          <a:latin typeface="+mn-lt"/>
                          <a:ea typeface="+mn-ea"/>
                          <a:cs typeface="+mn-cs"/>
                        </a:rPr>
                        <a:t>The transportation system should focus on off-road biking, like greenways, rather than bike lanes.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3.83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269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926258"/>
                  </a:ext>
                </a:extLst>
              </a:tr>
            </a:tbl>
          </a:graphicData>
        </a:graphic>
      </p:graphicFrame>
    </p:spTree>
    <p:extLst>
      <p:ext uri="{BB962C8B-B14F-4D97-AF65-F5344CB8AC3E}">
        <p14:creationId xmlns:p14="http://schemas.microsoft.com/office/powerpoint/2010/main" val="133449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13</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2" name="Text Placeholder 3">
            <a:extLst>
              <a:ext uri="{FF2B5EF4-FFF2-40B4-BE49-F238E27FC236}">
                <a16:creationId xmlns:a16="http://schemas.microsoft.com/office/drawing/2014/main" id="{0080ACFA-6443-A179-9B5F-6D72B0B4CB7D}"/>
              </a:ext>
            </a:extLst>
          </p:cNvPr>
          <p:cNvSpPr txBox="1">
            <a:spLocks/>
          </p:cNvSpPr>
          <p:nvPr/>
        </p:nvSpPr>
        <p:spPr>
          <a:xfrm>
            <a:off x="998004" y="521029"/>
            <a:ext cx="9879443" cy="721682"/>
          </a:xfrm>
          <a:prstGeom prst="rect">
            <a:avLst/>
          </a:prstGeom>
          <a:solidFill>
            <a:schemeClr val="accent4"/>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Strategy Ratings Results: Pedestrian</a:t>
            </a:r>
            <a:endParaRPr lang="en-US" dirty="0">
              <a:solidFill>
                <a:schemeClr val="tx1"/>
              </a:solidFill>
            </a:endParaRPr>
          </a:p>
        </p:txBody>
      </p:sp>
      <p:sp>
        <p:nvSpPr>
          <p:cNvPr id="3" name="Rectangle 2">
            <a:extLst>
              <a:ext uri="{FF2B5EF4-FFF2-40B4-BE49-F238E27FC236}">
                <a16:creationId xmlns:a16="http://schemas.microsoft.com/office/drawing/2014/main" id="{790F39C8-E414-10D9-A2B4-882B58553C3A}"/>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67DA1A-D28A-98CB-4F81-E91668A1E9F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ontent Placeholder 4">
            <a:extLst>
              <a:ext uri="{FF2B5EF4-FFF2-40B4-BE49-F238E27FC236}">
                <a16:creationId xmlns:a16="http://schemas.microsoft.com/office/drawing/2014/main" id="{07AECA0E-E5CD-99B6-2AE4-C2B1FADBBD6B}"/>
              </a:ext>
            </a:extLst>
          </p:cNvPr>
          <p:cNvGraphicFramePr>
            <a:graphicFrameLocks/>
          </p:cNvGraphicFramePr>
          <p:nvPr>
            <p:extLst>
              <p:ext uri="{D42A27DB-BD31-4B8C-83A1-F6EECF244321}">
                <p14:modId xmlns:p14="http://schemas.microsoft.com/office/powerpoint/2010/main" val="320246264"/>
              </p:ext>
            </p:extLst>
          </p:nvPr>
        </p:nvGraphicFramePr>
        <p:xfrm>
          <a:off x="479394" y="1668949"/>
          <a:ext cx="10908661" cy="4070626"/>
        </p:xfrm>
        <a:graphic>
          <a:graphicData uri="http://schemas.openxmlformats.org/drawingml/2006/table">
            <a:tbl>
              <a:tblPr firstRow="1" bandRow="1">
                <a:tableStyleId>{00A15C55-8517-42AA-B614-E9B94910E393}</a:tableStyleId>
              </a:tblPr>
              <a:tblGrid>
                <a:gridCol w="3085799">
                  <a:extLst>
                    <a:ext uri="{9D8B030D-6E8A-4147-A177-3AD203B41FA5}">
                      <a16:colId xmlns:a16="http://schemas.microsoft.com/office/drawing/2014/main" val="2687223272"/>
                    </a:ext>
                  </a:extLst>
                </a:gridCol>
                <a:gridCol w="2384012">
                  <a:extLst>
                    <a:ext uri="{9D8B030D-6E8A-4147-A177-3AD203B41FA5}">
                      <a16:colId xmlns:a16="http://schemas.microsoft.com/office/drawing/2014/main" val="1702576109"/>
                    </a:ext>
                  </a:extLst>
                </a:gridCol>
                <a:gridCol w="5438850">
                  <a:extLst>
                    <a:ext uri="{9D8B030D-6E8A-4147-A177-3AD203B41FA5}">
                      <a16:colId xmlns:a16="http://schemas.microsoft.com/office/drawing/2014/main" val="2851887120"/>
                    </a:ext>
                  </a:extLst>
                </a:gridCol>
              </a:tblGrid>
              <a:tr h="565426">
                <a:tc>
                  <a:txBody>
                    <a:bodyPr/>
                    <a:lstStyle/>
                    <a:p>
                      <a:pPr algn="ctr"/>
                      <a:r>
                        <a:rPr lang="en-US" sz="1600" dirty="0">
                          <a:solidFill>
                            <a:schemeClr val="bg1"/>
                          </a:solidFill>
                        </a:rPr>
                        <a:t>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Average Star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Comments Summary (16)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142086"/>
                  </a:ext>
                </a:extLst>
              </a:tr>
              <a:tr h="1485369">
                <a:tc>
                  <a:txBody>
                    <a:bodyPr/>
                    <a:lstStyle/>
                    <a:p>
                      <a:r>
                        <a:rPr lang="en-US" sz="1600" b="1" i="0" kern="1200" dirty="0">
                          <a:solidFill>
                            <a:schemeClr val="dk1"/>
                          </a:solidFill>
                          <a:effectLst/>
                          <a:latin typeface="+mn-lt"/>
                          <a:ea typeface="+mn-ea"/>
                          <a:cs typeface="+mn-cs"/>
                        </a:rPr>
                        <a:t>Expansion:</a:t>
                      </a:r>
                    </a:p>
                    <a:p>
                      <a:r>
                        <a:rPr lang="en-US" sz="1600" b="0" i="0" kern="1200" dirty="0">
                          <a:solidFill>
                            <a:schemeClr val="dk1"/>
                          </a:solidFill>
                          <a:effectLst/>
                          <a:latin typeface="+mn-lt"/>
                          <a:ea typeface="+mn-ea"/>
                          <a:cs typeface="+mn-cs"/>
                        </a:rPr>
                        <a:t>More sidewalks are needed.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4.21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273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85750" indent="-285750" algn="l">
                        <a:buFont typeface="Arial" panose="020B0604020202020204" pitchFamily="34" charset="0"/>
                        <a:buChar char="•"/>
                      </a:pPr>
                      <a:r>
                        <a:rPr lang="en-US" sz="1600" dirty="0"/>
                        <a:t>More sidewalks around the </a:t>
                      </a:r>
                      <a:r>
                        <a:rPr lang="en-US" sz="1600" dirty="0" err="1"/>
                        <a:t>Walmarts</a:t>
                      </a:r>
                      <a:r>
                        <a:rPr lang="en-US" sz="1600" dirty="0"/>
                        <a:t>, and around Stadium Dr. </a:t>
                      </a:r>
                    </a:p>
                    <a:p>
                      <a:pPr marL="285750" indent="-285750" algn="l">
                        <a:buFont typeface="Arial" panose="020B0604020202020204" pitchFamily="34" charset="0"/>
                        <a:buChar char="•"/>
                      </a:pPr>
                      <a:r>
                        <a:rPr lang="en-US" sz="1600" dirty="0"/>
                        <a:t>Gaps need to be fixed in downtowns. </a:t>
                      </a:r>
                    </a:p>
                    <a:p>
                      <a:pPr marL="285750" indent="-285750" algn="l">
                        <a:buFont typeface="Arial" panose="020B0604020202020204" pitchFamily="34" charset="0"/>
                        <a:buChar char="•"/>
                      </a:pPr>
                      <a:r>
                        <a:rPr lang="en-US" sz="1600" dirty="0"/>
                        <a:t>Need to consider if there is enough traffic to justify cost of sidewalk.</a:t>
                      </a:r>
                    </a:p>
                    <a:p>
                      <a:pPr marL="285750" indent="-285750" algn="l">
                        <a:buFont typeface="Arial" panose="020B0604020202020204" pitchFamily="34" charset="0"/>
                        <a:buChar char="•"/>
                      </a:pPr>
                      <a:r>
                        <a:rPr lang="en-US" sz="1600" dirty="0"/>
                        <a:t>Focus sidewalk additions in areas around transit stops/users.</a:t>
                      </a:r>
                    </a:p>
                    <a:p>
                      <a:pPr marL="285750" indent="-285750" algn="l">
                        <a:buFont typeface="Arial" panose="020B0604020202020204" pitchFamily="34" charset="0"/>
                        <a:buChar char="•"/>
                      </a:pPr>
                      <a:r>
                        <a:rPr lang="en-US" sz="1600" dirty="0"/>
                        <a:t>Sidewalks needed in Madison and Mayodan, especially around schools and shopping.</a:t>
                      </a:r>
                    </a:p>
                    <a:p>
                      <a:pPr marL="285750" indent="-285750" algn="l">
                        <a:buFont typeface="Arial" panose="020B0604020202020204" pitchFamily="34" charset="0"/>
                        <a:buChar char="•"/>
                      </a:pPr>
                      <a:r>
                        <a:rPr lang="en-US" sz="1600" dirty="0"/>
                        <a:t>Sidewalks needed to connect Madison and Mayodan. </a:t>
                      </a:r>
                    </a:p>
                    <a:p>
                      <a:pPr marL="285750" indent="-285750" algn="l">
                        <a:buFont typeface="Arial" panose="020B0604020202020204" pitchFamily="34" charset="0"/>
                        <a:buChar char="•"/>
                      </a:pPr>
                      <a:r>
                        <a:rPr lang="en-US" sz="1600" dirty="0"/>
                        <a:t>Low-income areas would benefit greatly from sidewalks. </a:t>
                      </a:r>
                    </a:p>
                    <a:p>
                      <a:pPr marL="285750" indent="-285750" algn="l">
                        <a:buFont typeface="Arial" panose="020B0604020202020204" pitchFamily="34" charset="0"/>
                        <a:buChar char="•"/>
                      </a:pPr>
                      <a:r>
                        <a:rPr lang="en-US" sz="1600" dirty="0"/>
                        <a:t>Sidewalks needed along:</a:t>
                      </a:r>
                      <a:br>
                        <a:rPr lang="en-US" sz="1600" dirty="0"/>
                      </a:br>
                      <a:r>
                        <a:rPr lang="en-US" sz="1600" dirty="0"/>
                        <a:t>Highway 135, Burton St in Madison, Highway 14, Van Buren.</a:t>
                      </a:r>
                    </a:p>
                    <a:p>
                      <a:pPr marL="285750" indent="-285750" algn="l">
                        <a:buFont typeface="Arial" panose="020B0604020202020204" pitchFamily="34" charset="0"/>
                        <a:buChar char="•"/>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040737"/>
                  </a:ext>
                </a:extLst>
              </a:tr>
              <a:tr h="949739">
                <a:tc>
                  <a:txBody>
                    <a:bodyPr/>
                    <a:lstStyle/>
                    <a:p>
                      <a:r>
                        <a:rPr lang="en-US" sz="1600" b="1" i="0" kern="1200" dirty="0">
                          <a:solidFill>
                            <a:schemeClr val="dk1"/>
                          </a:solidFill>
                          <a:effectLst/>
                          <a:latin typeface="+mn-lt"/>
                          <a:ea typeface="+mn-ea"/>
                          <a:cs typeface="+mn-cs"/>
                        </a:rPr>
                        <a:t>Filling in Gaps:</a:t>
                      </a:r>
                    </a:p>
                    <a:p>
                      <a:r>
                        <a:rPr lang="en-US" sz="1600" b="0" i="0" kern="1200" dirty="0">
                          <a:solidFill>
                            <a:schemeClr val="dk1"/>
                          </a:solidFill>
                          <a:effectLst/>
                          <a:latin typeface="+mn-lt"/>
                          <a:ea typeface="+mn-ea"/>
                          <a:cs typeface="+mn-cs"/>
                        </a:rPr>
                        <a:t>There should be a focus on filling in sidewalk gaps to improve connectivity and safety.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4.23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276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509159"/>
                  </a:ext>
                </a:extLst>
              </a:tr>
            </a:tbl>
          </a:graphicData>
        </a:graphic>
      </p:graphicFrame>
    </p:spTree>
    <p:extLst>
      <p:ext uri="{BB962C8B-B14F-4D97-AF65-F5344CB8AC3E}">
        <p14:creationId xmlns:p14="http://schemas.microsoft.com/office/powerpoint/2010/main" val="181654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14</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6B35D7-F78F-84FB-EDA9-49F68533D1C9}"/>
              </a:ext>
            </a:extLst>
          </p:cNvPr>
          <p:cNvSpPr txBox="1"/>
          <p:nvPr/>
        </p:nvSpPr>
        <p:spPr>
          <a:xfrm>
            <a:off x="1122133" y="1540275"/>
            <a:ext cx="987944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Number of markers by category</a:t>
            </a:r>
          </a:p>
        </p:txBody>
      </p:sp>
      <p:pic>
        <p:nvPicPr>
          <p:cNvPr id="11" name="Graphic 10" descr="Car with solid fill">
            <a:extLst>
              <a:ext uri="{FF2B5EF4-FFF2-40B4-BE49-F238E27FC236}">
                <a16:creationId xmlns:a16="http://schemas.microsoft.com/office/drawing/2014/main" id="{AA6330DE-EDEE-82B2-7919-7C0C409B47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55871" y="1763485"/>
            <a:ext cx="1282792" cy="1282792"/>
          </a:xfrm>
          <a:prstGeom prst="rect">
            <a:avLst/>
          </a:prstGeom>
        </p:spPr>
      </p:pic>
      <p:pic>
        <p:nvPicPr>
          <p:cNvPr id="12" name="Graphic 11" descr="Bus with solid fill">
            <a:extLst>
              <a:ext uri="{FF2B5EF4-FFF2-40B4-BE49-F238E27FC236}">
                <a16:creationId xmlns:a16="http://schemas.microsoft.com/office/drawing/2014/main" id="{FC063221-31A4-639E-E6B0-752022635A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5807" y="3392558"/>
            <a:ext cx="1075210" cy="1075210"/>
          </a:xfrm>
          <a:prstGeom prst="rect">
            <a:avLst/>
          </a:prstGeom>
        </p:spPr>
      </p:pic>
      <p:pic>
        <p:nvPicPr>
          <p:cNvPr id="13" name="Graphic 12" descr="Cycling with solid fill">
            <a:extLst>
              <a:ext uri="{FF2B5EF4-FFF2-40B4-BE49-F238E27FC236}">
                <a16:creationId xmlns:a16="http://schemas.microsoft.com/office/drawing/2014/main" id="{FAB00396-24B1-6029-33E4-A14616218E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18608" y="3475548"/>
            <a:ext cx="759979" cy="759979"/>
          </a:xfrm>
          <a:prstGeom prst="rect">
            <a:avLst/>
          </a:prstGeom>
        </p:spPr>
      </p:pic>
      <p:sp>
        <p:nvSpPr>
          <p:cNvPr id="14" name="TextBox 13">
            <a:extLst>
              <a:ext uri="{FF2B5EF4-FFF2-40B4-BE49-F238E27FC236}">
                <a16:creationId xmlns:a16="http://schemas.microsoft.com/office/drawing/2014/main" id="{1B910687-8312-98FB-4568-FD8F2B8292A6}"/>
              </a:ext>
            </a:extLst>
          </p:cNvPr>
          <p:cNvSpPr txBox="1"/>
          <p:nvPr/>
        </p:nvSpPr>
        <p:spPr>
          <a:xfrm>
            <a:off x="3378587" y="2072507"/>
            <a:ext cx="1474967" cy="707886"/>
          </a:xfrm>
          <a:prstGeom prst="rect">
            <a:avLst/>
          </a:prstGeom>
          <a:noFill/>
        </p:spPr>
        <p:txBody>
          <a:bodyPr wrap="square" rtlCol="0">
            <a:spAutoFit/>
          </a:bodyPr>
          <a:lstStyle/>
          <a:p>
            <a:pPr algn="ctr"/>
            <a:r>
              <a:rPr lang="en-US" sz="4000" dirty="0">
                <a:solidFill>
                  <a:schemeClr val="accent6">
                    <a:lumMod val="75000"/>
                  </a:schemeClr>
                </a:solidFill>
              </a:rPr>
              <a:t>257</a:t>
            </a:r>
          </a:p>
        </p:txBody>
      </p:sp>
      <p:sp>
        <p:nvSpPr>
          <p:cNvPr id="15" name="TextBox 14">
            <a:extLst>
              <a:ext uri="{FF2B5EF4-FFF2-40B4-BE49-F238E27FC236}">
                <a16:creationId xmlns:a16="http://schemas.microsoft.com/office/drawing/2014/main" id="{8E1FC200-CC8C-94BF-74D4-E45FF5EF292F}"/>
              </a:ext>
            </a:extLst>
          </p:cNvPr>
          <p:cNvSpPr txBox="1"/>
          <p:nvPr/>
        </p:nvSpPr>
        <p:spPr>
          <a:xfrm>
            <a:off x="2997267" y="3603519"/>
            <a:ext cx="1474967" cy="707886"/>
          </a:xfrm>
          <a:prstGeom prst="rect">
            <a:avLst/>
          </a:prstGeom>
          <a:noFill/>
        </p:spPr>
        <p:txBody>
          <a:bodyPr wrap="square" rtlCol="0">
            <a:spAutoFit/>
          </a:bodyPr>
          <a:lstStyle/>
          <a:p>
            <a:pPr algn="ctr"/>
            <a:r>
              <a:rPr lang="en-US" sz="4000" dirty="0">
                <a:solidFill>
                  <a:schemeClr val="accent6">
                    <a:lumMod val="75000"/>
                  </a:schemeClr>
                </a:solidFill>
              </a:rPr>
              <a:t>68</a:t>
            </a:r>
          </a:p>
        </p:txBody>
      </p:sp>
      <p:sp>
        <p:nvSpPr>
          <p:cNvPr id="16" name="TextBox 15">
            <a:extLst>
              <a:ext uri="{FF2B5EF4-FFF2-40B4-BE49-F238E27FC236}">
                <a16:creationId xmlns:a16="http://schemas.microsoft.com/office/drawing/2014/main" id="{4056A466-8E37-CA15-2500-6558F142B395}"/>
              </a:ext>
            </a:extLst>
          </p:cNvPr>
          <p:cNvSpPr txBox="1"/>
          <p:nvPr/>
        </p:nvSpPr>
        <p:spPr>
          <a:xfrm>
            <a:off x="7461772" y="3635488"/>
            <a:ext cx="1474967" cy="707886"/>
          </a:xfrm>
          <a:prstGeom prst="rect">
            <a:avLst/>
          </a:prstGeom>
          <a:noFill/>
        </p:spPr>
        <p:txBody>
          <a:bodyPr wrap="square" rtlCol="0">
            <a:spAutoFit/>
          </a:bodyPr>
          <a:lstStyle/>
          <a:p>
            <a:pPr algn="ctr"/>
            <a:r>
              <a:rPr lang="en-US" sz="4000" dirty="0">
                <a:solidFill>
                  <a:schemeClr val="accent6">
                    <a:lumMod val="75000"/>
                  </a:schemeClr>
                </a:solidFill>
              </a:rPr>
              <a:t>85</a:t>
            </a:r>
          </a:p>
        </p:txBody>
      </p:sp>
      <p:pic>
        <p:nvPicPr>
          <p:cNvPr id="17" name="Graphic 16" descr="Walk with solid fill">
            <a:extLst>
              <a:ext uri="{FF2B5EF4-FFF2-40B4-BE49-F238E27FC236}">
                <a16:creationId xmlns:a16="http://schemas.microsoft.com/office/drawing/2014/main" id="{EEDC647A-7113-0A39-E305-32491383D8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32316" y="2081922"/>
            <a:ext cx="775607" cy="668098"/>
          </a:xfrm>
          <a:prstGeom prst="rect">
            <a:avLst/>
          </a:prstGeom>
        </p:spPr>
      </p:pic>
      <p:sp>
        <p:nvSpPr>
          <p:cNvPr id="18" name="TextBox 17">
            <a:extLst>
              <a:ext uri="{FF2B5EF4-FFF2-40B4-BE49-F238E27FC236}">
                <a16:creationId xmlns:a16="http://schemas.microsoft.com/office/drawing/2014/main" id="{1F41ED73-4EA6-1288-8F55-1FE7F2DC5991}"/>
              </a:ext>
            </a:extLst>
          </p:cNvPr>
          <p:cNvSpPr txBox="1"/>
          <p:nvPr/>
        </p:nvSpPr>
        <p:spPr>
          <a:xfrm>
            <a:off x="7320119" y="2168301"/>
            <a:ext cx="1145329" cy="707886"/>
          </a:xfrm>
          <a:prstGeom prst="rect">
            <a:avLst/>
          </a:prstGeom>
          <a:noFill/>
        </p:spPr>
        <p:txBody>
          <a:bodyPr wrap="square" rtlCol="0">
            <a:spAutoFit/>
          </a:bodyPr>
          <a:lstStyle/>
          <a:p>
            <a:pPr algn="ctr"/>
            <a:r>
              <a:rPr lang="en-US" sz="4000" dirty="0">
                <a:solidFill>
                  <a:schemeClr val="accent6">
                    <a:lumMod val="75000"/>
                  </a:schemeClr>
                </a:solidFill>
              </a:rPr>
              <a:t> 99</a:t>
            </a:r>
          </a:p>
        </p:txBody>
      </p:sp>
      <p:sp>
        <p:nvSpPr>
          <p:cNvPr id="20" name="TextBox 19">
            <a:extLst>
              <a:ext uri="{FF2B5EF4-FFF2-40B4-BE49-F238E27FC236}">
                <a16:creationId xmlns:a16="http://schemas.microsoft.com/office/drawing/2014/main" id="{D34F25FC-5623-64A2-855E-49DE855B6067}"/>
              </a:ext>
            </a:extLst>
          </p:cNvPr>
          <p:cNvSpPr txBox="1"/>
          <p:nvPr/>
        </p:nvSpPr>
        <p:spPr>
          <a:xfrm>
            <a:off x="3075808" y="5034983"/>
            <a:ext cx="1474967" cy="707886"/>
          </a:xfrm>
          <a:prstGeom prst="rect">
            <a:avLst/>
          </a:prstGeom>
          <a:noFill/>
        </p:spPr>
        <p:txBody>
          <a:bodyPr wrap="square" rtlCol="0">
            <a:spAutoFit/>
          </a:bodyPr>
          <a:lstStyle/>
          <a:p>
            <a:pPr algn="ctr"/>
            <a:r>
              <a:rPr lang="en-US" sz="4000" dirty="0">
                <a:solidFill>
                  <a:schemeClr val="accent6">
                    <a:lumMod val="75000"/>
                  </a:schemeClr>
                </a:solidFill>
              </a:rPr>
              <a:t>49</a:t>
            </a:r>
          </a:p>
        </p:txBody>
      </p:sp>
      <p:sp>
        <p:nvSpPr>
          <p:cNvPr id="28" name="TextBox 27">
            <a:extLst>
              <a:ext uri="{FF2B5EF4-FFF2-40B4-BE49-F238E27FC236}">
                <a16:creationId xmlns:a16="http://schemas.microsoft.com/office/drawing/2014/main" id="{9D2CB345-9E1A-B8D9-A84C-DF520E320721}"/>
              </a:ext>
            </a:extLst>
          </p:cNvPr>
          <p:cNvSpPr txBox="1"/>
          <p:nvPr/>
        </p:nvSpPr>
        <p:spPr>
          <a:xfrm>
            <a:off x="1961505" y="2740336"/>
            <a:ext cx="3354316" cy="369332"/>
          </a:xfrm>
          <a:prstGeom prst="rect">
            <a:avLst/>
          </a:prstGeom>
          <a:solidFill>
            <a:schemeClr val="accent6">
              <a:lumMod val="75000"/>
            </a:schemeClr>
          </a:solidFill>
        </p:spPr>
        <p:txBody>
          <a:bodyPr wrap="none" rtlCol="0">
            <a:spAutoFit/>
          </a:bodyPr>
          <a:lstStyle/>
          <a:p>
            <a:r>
              <a:rPr lang="en-US" dirty="0">
                <a:solidFill>
                  <a:schemeClr val="bg1"/>
                </a:solidFill>
              </a:rPr>
              <a:t>Highway, Congestion, &amp; Accidents</a:t>
            </a:r>
          </a:p>
        </p:txBody>
      </p:sp>
      <p:sp>
        <p:nvSpPr>
          <p:cNvPr id="29" name="TextBox 28">
            <a:extLst>
              <a:ext uri="{FF2B5EF4-FFF2-40B4-BE49-F238E27FC236}">
                <a16:creationId xmlns:a16="http://schemas.microsoft.com/office/drawing/2014/main" id="{86D7F96A-F221-2006-8C0A-B8D116C87239}"/>
              </a:ext>
            </a:extLst>
          </p:cNvPr>
          <p:cNvSpPr txBox="1"/>
          <p:nvPr/>
        </p:nvSpPr>
        <p:spPr>
          <a:xfrm>
            <a:off x="7018292" y="2729292"/>
            <a:ext cx="1326718" cy="369332"/>
          </a:xfrm>
          <a:prstGeom prst="rect">
            <a:avLst/>
          </a:prstGeom>
          <a:solidFill>
            <a:schemeClr val="accent6">
              <a:lumMod val="75000"/>
            </a:schemeClr>
          </a:solidFill>
        </p:spPr>
        <p:txBody>
          <a:bodyPr wrap="square" rtlCol="0">
            <a:spAutoFit/>
          </a:bodyPr>
          <a:lstStyle/>
          <a:p>
            <a:r>
              <a:rPr lang="en-US" dirty="0">
                <a:solidFill>
                  <a:schemeClr val="bg1"/>
                </a:solidFill>
              </a:rPr>
              <a:t>Pedestrian</a:t>
            </a:r>
          </a:p>
        </p:txBody>
      </p:sp>
      <p:sp>
        <p:nvSpPr>
          <p:cNvPr id="30" name="TextBox 29">
            <a:extLst>
              <a:ext uri="{FF2B5EF4-FFF2-40B4-BE49-F238E27FC236}">
                <a16:creationId xmlns:a16="http://schemas.microsoft.com/office/drawing/2014/main" id="{AF0F6860-0243-0FFE-76B4-74A207A66538}"/>
              </a:ext>
            </a:extLst>
          </p:cNvPr>
          <p:cNvSpPr txBox="1"/>
          <p:nvPr/>
        </p:nvSpPr>
        <p:spPr>
          <a:xfrm>
            <a:off x="2582684" y="4207766"/>
            <a:ext cx="1593347"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Biking</a:t>
            </a:r>
          </a:p>
        </p:txBody>
      </p:sp>
      <p:sp>
        <p:nvSpPr>
          <p:cNvPr id="31" name="TextBox 30">
            <a:extLst>
              <a:ext uri="{FF2B5EF4-FFF2-40B4-BE49-F238E27FC236}">
                <a16:creationId xmlns:a16="http://schemas.microsoft.com/office/drawing/2014/main" id="{AFC54888-7D95-8783-1A67-6B4A42A6587C}"/>
              </a:ext>
            </a:extLst>
          </p:cNvPr>
          <p:cNvSpPr txBox="1"/>
          <p:nvPr/>
        </p:nvSpPr>
        <p:spPr>
          <a:xfrm>
            <a:off x="6419604" y="4224838"/>
            <a:ext cx="2467221"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Public Transportation</a:t>
            </a:r>
          </a:p>
        </p:txBody>
      </p:sp>
      <p:sp>
        <p:nvSpPr>
          <p:cNvPr id="32" name="TextBox 31">
            <a:extLst>
              <a:ext uri="{FF2B5EF4-FFF2-40B4-BE49-F238E27FC236}">
                <a16:creationId xmlns:a16="http://schemas.microsoft.com/office/drawing/2014/main" id="{A66EECC2-44DA-DF63-249D-EF1AE8CF0FB2}"/>
              </a:ext>
            </a:extLst>
          </p:cNvPr>
          <p:cNvSpPr txBox="1"/>
          <p:nvPr/>
        </p:nvSpPr>
        <p:spPr>
          <a:xfrm>
            <a:off x="2582684" y="5592163"/>
            <a:ext cx="181929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Destinations</a:t>
            </a:r>
          </a:p>
        </p:txBody>
      </p:sp>
      <p:pic>
        <p:nvPicPr>
          <p:cNvPr id="33" name="Graphic 32" descr="Comment Important with solid fill">
            <a:extLst>
              <a:ext uri="{FF2B5EF4-FFF2-40B4-BE49-F238E27FC236}">
                <a16:creationId xmlns:a16="http://schemas.microsoft.com/office/drawing/2014/main" id="{072FE992-CF84-A532-C3AC-428C592C8C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22947" y="4919026"/>
            <a:ext cx="828070" cy="828070"/>
          </a:xfrm>
          <a:prstGeom prst="rect">
            <a:avLst/>
          </a:prstGeom>
        </p:spPr>
      </p:pic>
      <p:sp>
        <p:nvSpPr>
          <p:cNvPr id="34" name="TextBox 33">
            <a:extLst>
              <a:ext uri="{FF2B5EF4-FFF2-40B4-BE49-F238E27FC236}">
                <a16:creationId xmlns:a16="http://schemas.microsoft.com/office/drawing/2014/main" id="{F3D31AF4-A9B3-513F-4717-2E4692A2077D}"/>
              </a:ext>
            </a:extLst>
          </p:cNvPr>
          <p:cNvSpPr txBox="1"/>
          <p:nvPr/>
        </p:nvSpPr>
        <p:spPr>
          <a:xfrm>
            <a:off x="7029475" y="4979118"/>
            <a:ext cx="1474967" cy="707886"/>
          </a:xfrm>
          <a:prstGeom prst="rect">
            <a:avLst/>
          </a:prstGeom>
          <a:noFill/>
        </p:spPr>
        <p:txBody>
          <a:bodyPr wrap="square" rtlCol="0">
            <a:spAutoFit/>
          </a:bodyPr>
          <a:lstStyle/>
          <a:p>
            <a:pPr algn="ctr"/>
            <a:r>
              <a:rPr lang="en-US" sz="4000" dirty="0">
                <a:solidFill>
                  <a:schemeClr val="accent6">
                    <a:lumMod val="75000"/>
                  </a:schemeClr>
                </a:solidFill>
              </a:rPr>
              <a:t>13</a:t>
            </a:r>
          </a:p>
        </p:txBody>
      </p:sp>
      <p:sp>
        <p:nvSpPr>
          <p:cNvPr id="35" name="TextBox 34">
            <a:extLst>
              <a:ext uri="{FF2B5EF4-FFF2-40B4-BE49-F238E27FC236}">
                <a16:creationId xmlns:a16="http://schemas.microsoft.com/office/drawing/2014/main" id="{F98ED863-92C4-7E1D-869B-ADCDE31A565D}"/>
              </a:ext>
            </a:extLst>
          </p:cNvPr>
          <p:cNvSpPr txBox="1"/>
          <p:nvPr/>
        </p:nvSpPr>
        <p:spPr>
          <a:xfrm>
            <a:off x="6637958" y="5592163"/>
            <a:ext cx="181929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Other Comments</a:t>
            </a:r>
          </a:p>
        </p:txBody>
      </p:sp>
      <p:pic>
        <p:nvPicPr>
          <p:cNvPr id="39" name="Graphic 38" descr="Route (Two Pins With A Path) outline">
            <a:extLst>
              <a:ext uri="{FF2B5EF4-FFF2-40B4-BE49-F238E27FC236}">
                <a16:creationId xmlns:a16="http://schemas.microsoft.com/office/drawing/2014/main" id="{93971DF5-1F9F-EFF2-A5AE-D506F24A06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18608" y="4829609"/>
            <a:ext cx="914400" cy="793500"/>
          </a:xfrm>
          <a:prstGeom prst="rect">
            <a:avLst/>
          </a:prstGeom>
        </p:spPr>
      </p:pic>
    </p:spTree>
    <p:extLst>
      <p:ext uri="{BB962C8B-B14F-4D97-AF65-F5344CB8AC3E}">
        <p14:creationId xmlns:p14="http://schemas.microsoft.com/office/powerpoint/2010/main" val="277298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15</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6B35D7-F78F-84FB-EDA9-49F68533D1C9}"/>
              </a:ext>
            </a:extLst>
          </p:cNvPr>
          <p:cNvSpPr txBox="1"/>
          <p:nvPr/>
        </p:nvSpPr>
        <p:spPr>
          <a:xfrm>
            <a:off x="1122133" y="1459582"/>
            <a:ext cx="987944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Roadway, Congestion, and Accidents                   255 Markers with 118 comments</a:t>
            </a:r>
          </a:p>
        </p:txBody>
      </p:sp>
      <p:sp>
        <p:nvSpPr>
          <p:cNvPr id="3" name="TextBox 2">
            <a:extLst>
              <a:ext uri="{FF2B5EF4-FFF2-40B4-BE49-F238E27FC236}">
                <a16:creationId xmlns:a16="http://schemas.microsoft.com/office/drawing/2014/main" id="{E40D098E-F960-0D9C-B66B-71B8A905CB49}"/>
              </a:ext>
            </a:extLst>
          </p:cNvPr>
          <p:cNvSpPr txBox="1"/>
          <p:nvPr/>
        </p:nvSpPr>
        <p:spPr>
          <a:xfrm>
            <a:off x="264015" y="1914830"/>
            <a:ext cx="3118421" cy="2862322"/>
          </a:xfrm>
          <a:prstGeom prst="rect">
            <a:avLst/>
          </a:prstGeom>
          <a:solidFill>
            <a:schemeClr val="accent6"/>
          </a:solidFill>
        </p:spPr>
        <p:txBody>
          <a:bodyPr wrap="square">
            <a:spAutoFit/>
          </a:bodyPr>
          <a:lstStyle/>
          <a:p>
            <a:r>
              <a:rPr lang="en-US" sz="1600" dirty="0">
                <a:solidFill>
                  <a:schemeClr val="bg1"/>
                </a:solidFill>
              </a:rPr>
              <a:t>Category Breakdown</a:t>
            </a:r>
          </a:p>
          <a:p>
            <a:pPr marL="285750" indent="-285750">
              <a:buFont typeface="Arial" panose="020B0604020202020204" pitchFamily="34" charset="0"/>
              <a:buChar char="•"/>
            </a:pPr>
            <a:r>
              <a:rPr lang="en-US" sz="1600" dirty="0">
                <a:solidFill>
                  <a:schemeClr val="bg1"/>
                </a:solidFill>
              </a:rPr>
              <a:t>Access Control - 8</a:t>
            </a:r>
          </a:p>
          <a:p>
            <a:pPr marL="285750" indent="-285750">
              <a:buFont typeface="Arial" panose="020B0604020202020204" pitchFamily="34" charset="0"/>
              <a:buChar char="•"/>
            </a:pPr>
            <a:r>
              <a:rPr lang="en-US" sz="1600" dirty="0">
                <a:solidFill>
                  <a:schemeClr val="bg1"/>
                </a:solidFill>
              </a:rPr>
              <a:t>Bridge Improvements -2</a:t>
            </a:r>
          </a:p>
          <a:p>
            <a:pPr marL="285750" indent="-285750">
              <a:buFont typeface="Arial" panose="020B0604020202020204" pitchFamily="34" charset="0"/>
              <a:buChar char="•"/>
            </a:pPr>
            <a:r>
              <a:rPr lang="en-US" sz="1600" dirty="0">
                <a:solidFill>
                  <a:schemeClr val="bg1"/>
                </a:solidFill>
              </a:rPr>
              <a:t>Speed Limit Improvements - 8</a:t>
            </a:r>
          </a:p>
          <a:p>
            <a:pPr marL="285750" indent="-285750">
              <a:buFont typeface="Arial" panose="020B0604020202020204" pitchFamily="34" charset="0"/>
              <a:buChar char="•"/>
            </a:pPr>
            <a:r>
              <a:rPr lang="en-US" sz="1600" dirty="0">
                <a:solidFill>
                  <a:schemeClr val="bg1"/>
                </a:solidFill>
              </a:rPr>
              <a:t>Confusing Design - 4</a:t>
            </a:r>
          </a:p>
          <a:p>
            <a:pPr marL="285750" indent="-285750">
              <a:buFont typeface="Arial" panose="020B0604020202020204" pitchFamily="34" charset="0"/>
              <a:buChar char="•"/>
            </a:pPr>
            <a:r>
              <a:rPr lang="en-US" sz="1600" dirty="0">
                <a:solidFill>
                  <a:schemeClr val="bg1"/>
                </a:solidFill>
              </a:rPr>
              <a:t>Traffic Congestion – 13</a:t>
            </a:r>
          </a:p>
          <a:p>
            <a:pPr marL="285750" indent="-285750">
              <a:buFont typeface="Arial" panose="020B0604020202020204" pitchFamily="34" charset="0"/>
              <a:buChar char="•"/>
            </a:pPr>
            <a:r>
              <a:rPr lang="en-US" sz="1600" dirty="0">
                <a:solidFill>
                  <a:schemeClr val="bg1"/>
                </a:solidFill>
              </a:rPr>
              <a:t>Dangerous Roads – 12</a:t>
            </a:r>
          </a:p>
          <a:p>
            <a:pPr marL="285750" indent="-285750">
              <a:buFont typeface="Arial" panose="020B0604020202020204" pitchFamily="34" charset="0"/>
              <a:buChar char="•"/>
            </a:pPr>
            <a:r>
              <a:rPr lang="en-US" sz="1600" dirty="0">
                <a:solidFill>
                  <a:schemeClr val="bg1"/>
                </a:solidFill>
              </a:rPr>
              <a:t>Intersection Improvements - 17</a:t>
            </a:r>
          </a:p>
          <a:p>
            <a:pPr marL="285750" indent="-285750">
              <a:buFont typeface="Arial" panose="020B0604020202020204" pitchFamily="34" charset="0"/>
              <a:buChar char="•"/>
            </a:pPr>
            <a:r>
              <a:rPr lang="en-US" sz="1600" dirty="0">
                <a:solidFill>
                  <a:schemeClr val="bg1"/>
                </a:solidFill>
              </a:rPr>
              <a:t>Maintenance – 19</a:t>
            </a:r>
          </a:p>
          <a:p>
            <a:pPr marL="285750" indent="-285750">
              <a:buFont typeface="Arial" panose="020B0604020202020204" pitchFamily="34" charset="0"/>
              <a:buChar char="•"/>
            </a:pPr>
            <a:r>
              <a:rPr lang="en-US" sz="1600" dirty="0">
                <a:solidFill>
                  <a:schemeClr val="bg1"/>
                </a:solidFill>
              </a:rPr>
              <a:t>Modernization/Widening - 20</a:t>
            </a:r>
          </a:p>
          <a:p>
            <a:pPr marL="285750" indent="-285750">
              <a:buFont typeface="Arial" panose="020B0604020202020204" pitchFamily="34" charset="0"/>
              <a:buChar char="•"/>
            </a:pPr>
            <a:r>
              <a:rPr lang="en-US" sz="1600" dirty="0">
                <a:solidFill>
                  <a:schemeClr val="bg1"/>
                </a:solidFill>
              </a:rPr>
              <a:t>Other - 13</a:t>
            </a:r>
          </a:p>
        </p:txBody>
      </p:sp>
      <p:sp>
        <p:nvSpPr>
          <p:cNvPr id="24" name="TextBox 23">
            <a:extLst>
              <a:ext uri="{FF2B5EF4-FFF2-40B4-BE49-F238E27FC236}">
                <a16:creationId xmlns:a16="http://schemas.microsoft.com/office/drawing/2014/main" id="{A1CBE731-69D8-8A01-E60F-524F6B20B444}"/>
              </a:ext>
            </a:extLst>
          </p:cNvPr>
          <p:cNvSpPr txBox="1"/>
          <p:nvPr/>
        </p:nvSpPr>
        <p:spPr>
          <a:xfrm>
            <a:off x="3394959" y="1914830"/>
            <a:ext cx="4543248" cy="4770537"/>
          </a:xfrm>
          <a:prstGeom prst="rect">
            <a:avLst/>
          </a:prstGeom>
          <a:solidFill>
            <a:schemeClr val="accent6">
              <a:lumMod val="75000"/>
            </a:schemeClr>
          </a:solidFill>
        </p:spPr>
        <p:txBody>
          <a:bodyPr wrap="square" rtlCol="0">
            <a:spAutoFit/>
          </a:bodyPr>
          <a:lstStyle/>
          <a:p>
            <a:r>
              <a:rPr lang="en-US" sz="1600" dirty="0">
                <a:solidFill>
                  <a:schemeClr val="bg1"/>
                </a:solidFill>
              </a:rPr>
              <a:t>Comment Summary</a:t>
            </a:r>
          </a:p>
          <a:p>
            <a:pPr marL="285750" indent="-285750">
              <a:buFont typeface="Arial" panose="020B0604020202020204" pitchFamily="34" charset="0"/>
              <a:buChar char="•"/>
            </a:pPr>
            <a:r>
              <a:rPr lang="en-US" sz="1600" dirty="0">
                <a:solidFill>
                  <a:schemeClr val="bg1"/>
                </a:solidFill>
              </a:rPr>
              <a:t>NC 87</a:t>
            </a:r>
          </a:p>
          <a:p>
            <a:pPr marL="742950" lvl="1" indent="-285750">
              <a:buFont typeface="Arial" panose="020B0604020202020204" pitchFamily="34" charset="0"/>
              <a:buChar char="•"/>
            </a:pPr>
            <a:r>
              <a:rPr lang="en-US" sz="1600" dirty="0">
                <a:solidFill>
                  <a:schemeClr val="bg1"/>
                </a:solidFill>
              </a:rPr>
              <a:t>School traffic</a:t>
            </a:r>
          </a:p>
          <a:p>
            <a:pPr marL="742950" lvl="1" indent="-285750">
              <a:buFont typeface="Arial" panose="020B0604020202020204" pitchFamily="34" charset="0"/>
              <a:buChar char="•"/>
            </a:pPr>
            <a:r>
              <a:rPr lang="en-US" sz="1600" dirty="0">
                <a:solidFill>
                  <a:schemeClr val="bg1"/>
                </a:solidFill>
              </a:rPr>
              <a:t>General congestion</a:t>
            </a:r>
          </a:p>
          <a:p>
            <a:pPr marL="742950" lvl="1" indent="-285750">
              <a:buFont typeface="Arial" panose="020B0604020202020204" pitchFamily="34" charset="0"/>
              <a:buChar char="•"/>
            </a:pPr>
            <a:r>
              <a:rPr lang="en-US" sz="1600" dirty="0">
                <a:solidFill>
                  <a:schemeClr val="bg1"/>
                </a:solidFill>
              </a:rPr>
              <a:t>Intersection with NC 65 is confusing</a:t>
            </a:r>
          </a:p>
          <a:p>
            <a:pPr marL="742950" lvl="1" indent="-285750">
              <a:buFont typeface="Arial" panose="020B0604020202020204" pitchFamily="34" charset="0"/>
              <a:buChar char="•"/>
            </a:pPr>
            <a:r>
              <a:rPr lang="en-US" sz="1600" dirty="0">
                <a:solidFill>
                  <a:schemeClr val="bg1"/>
                </a:solidFill>
              </a:rPr>
              <a:t>Lights needed at NC 87 and US 29</a:t>
            </a:r>
          </a:p>
          <a:p>
            <a:pPr marL="285750" indent="-285750">
              <a:buFont typeface="Arial" panose="020B0604020202020204" pitchFamily="34" charset="0"/>
              <a:buChar char="•"/>
            </a:pPr>
            <a:r>
              <a:rPr lang="en-US" sz="1600" dirty="0">
                <a:solidFill>
                  <a:schemeClr val="bg1"/>
                </a:solidFill>
              </a:rPr>
              <a:t>US 29</a:t>
            </a:r>
          </a:p>
          <a:p>
            <a:pPr marL="742950" lvl="1" indent="-285750">
              <a:buFont typeface="Arial" panose="020B0604020202020204" pitchFamily="34" charset="0"/>
              <a:buChar char="•"/>
            </a:pPr>
            <a:r>
              <a:rPr lang="en-US" sz="1600" dirty="0">
                <a:solidFill>
                  <a:schemeClr val="bg1"/>
                </a:solidFill>
              </a:rPr>
              <a:t>U-Turns and left turns causing issues</a:t>
            </a:r>
          </a:p>
          <a:p>
            <a:pPr marL="742950" lvl="1" indent="-285750">
              <a:buFont typeface="Arial" panose="020B0604020202020204" pitchFamily="34" charset="0"/>
              <a:buChar char="•"/>
            </a:pPr>
            <a:r>
              <a:rPr lang="en-US" sz="1600" dirty="0">
                <a:solidFill>
                  <a:schemeClr val="bg1"/>
                </a:solidFill>
              </a:rPr>
              <a:t>Upgrade to interstate standards</a:t>
            </a:r>
          </a:p>
          <a:p>
            <a:pPr marL="285750" indent="-285750">
              <a:buFont typeface="Arial" panose="020B0604020202020204" pitchFamily="34" charset="0"/>
              <a:buChar char="•"/>
            </a:pPr>
            <a:r>
              <a:rPr lang="en-US" sz="1600" dirty="0">
                <a:solidFill>
                  <a:schemeClr val="bg1"/>
                </a:solidFill>
              </a:rPr>
              <a:t>NC 158</a:t>
            </a:r>
          </a:p>
          <a:p>
            <a:pPr marL="742950" lvl="1" indent="-285750">
              <a:buFont typeface="Arial" panose="020B0604020202020204" pitchFamily="34" charset="0"/>
              <a:buChar char="•"/>
            </a:pPr>
            <a:r>
              <a:rPr lang="en-US" sz="1600" dirty="0">
                <a:solidFill>
                  <a:schemeClr val="bg1"/>
                </a:solidFill>
              </a:rPr>
              <a:t>Needs more lanes</a:t>
            </a:r>
          </a:p>
          <a:p>
            <a:pPr marL="285750" indent="-285750">
              <a:buFont typeface="Arial" panose="020B0604020202020204" pitchFamily="34" charset="0"/>
              <a:buChar char="•"/>
            </a:pPr>
            <a:r>
              <a:rPr lang="en-US" sz="1600" dirty="0">
                <a:solidFill>
                  <a:schemeClr val="bg1"/>
                </a:solidFill>
              </a:rPr>
              <a:t>NC 704</a:t>
            </a:r>
          </a:p>
          <a:p>
            <a:pPr marL="742950" lvl="1" indent="-285750">
              <a:buFont typeface="Arial" panose="020B0604020202020204" pitchFamily="34" charset="0"/>
              <a:buChar char="•"/>
            </a:pPr>
            <a:r>
              <a:rPr lang="en-US" sz="1600" dirty="0">
                <a:solidFill>
                  <a:schemeClr val="bg1"/>
                </a:solidFill>
              </a:rPr>
              <a:t>Improve to interstate standards</a:t>
            </a:r>
          </a:p>
          <a:p>
            <a:pPr marL="285750" indent="-285750">
              <a:buFont typeface="Arial" panose="020B0604020202020204" pitchFamily="34" charset="0"/>
              <a:buChar char="•"/>
            </a:pPr>
            <a:r>
              <a:rPr lang="en-US" sz="1600" dirty="0">
                <a:solidFill>
                  <a:schemeClr val="bg1"/>
                </a:solidFill>
              </a:rPr>
              <a:t>NC 770</a:t>
            </a:r>
          </a:p>
          <a:p>
            <a:pPr marL="742950" lvl="1" indent="-285750">
              <a:buFont typeface="Arial" panose="020B0604020202020204" pitchFamily="34" charset="0"/>
              <a:buChar char="•"/>
            </a:pPr>
            <a:r>
              <a:rPr lang="en-US" sz="1600" dirty="0">
                <a:solidFill>
                  <a:schemeClr val="bg1"/>
                </a:solidFill>
              </a:rPr>
              <a:t>Traffic light syncing needed</a:t>
            </a:r>
          </a:p>
          <a:p>
            <a:pPr marL="742950" lvl="1" indent="-285750">
              <a:buFont typeface="Arial" panose="020B0604020202020204" pitchFamily="34" charset="0"/>
              <a:buChar char="•"/>
            </a:pPr>
            <a:r>
              <a:rPr lang="en-US" sz="1600" dirty="0">
                <a:solidFill>
                  <a:schemeClr val="bg1"/>
                </a:solidFill>
              </a:rPr>
              <a:t>Rough pavement on Mayo River Bridge</a:t>
            </a:r>
          </a:p>
          <a:p>
            <a:pPr marL="285750" indent="-285750">
              <a:buFont typeface="Arial" panose="020B0604020202020204" pitchFamily="34" charset="0"/>
              <a:buChar char="•"/>
            </a:pPr>
            <a:r>
              <a:rPr lang="en-US" sz="1600" dirty="0">
                <a:solidFill>
                  <a:schemeClr val="bg1"/>
                </a:solidFill>
              </a:rPr>
              <a:t>NC 14</a:t>
            </a:r>
          </a:p>
          <a:p>
            <a:pPr marL="742950" lvl="1" indent="-285750">
              <a:buFont typeface="Arial" panose="020B0604020202020204" pitchFamily="34" charset="0"/>
              <a:buChar char="•"/>
            </a:pPr>
            <a:r>
              <a:rPr lang="en-US" sz="1600" dirty="0">
                <a:solidFill>
                  <a:schemeClr val="bg1"/>
                </a:solidFill>
              </a:rPr>
              <a:t>Widen to VA</a:t>
            </a:r>
          </a:p>
          <a:p>
            <a:pPr marL="742950" lvl="1" indent="-285750">
              <a:buFont typeface="Arial" panose="020B0604020202020204" pitchFamily="34" charset="0"/>
              <a:buChar char="•"/>
            </a:pPr>
            <a:r>
              <a:rPr lang="en-US" sz="1600" dirty="0">
                <a:solidFill>
                  <a:schemeClr val="bg1"/>
                </a:solidFill>
              </a:rPr>
              <a:t>Repave</a:t>
            </a:r>
          </a:p>
        </p:txBody>
      </p:sp>
      <p:sp>
        <p:nvSpPr>
          <p:cNvPr id="42" name="Arrow: Right 41">
            <a:extLst>
              <a:ext uri="{FF2B5EF4-FFF2-40B4-BE49-F238E27FC236}">
                <a16:creationId xmlns:a16="http://schemas.microsoft.com/office/drawing/2014/main" id="{14CDEFFA-523B-D5F2-E4EF-67AB608AE197}"/>
              </a:ext>
            </a:extLst>
          </p:cNvPr>
          <p:cNvSpPr/>
          <p:nvPr/>
        </p:nvSpPr>
        <p:spPr>
          <a:xfrm>
            <a:off x="5841545" y="1661771"/>
            <a:ext cx="808265" cy="126340"/>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Graphic 42" descr="Car with solid fill">
            <a:extLst>
              <a:ext uri="{FF2B5EF4-FFF2-40B4-BE49-F238E27FC236}">
                <a16:creationId xmlns:a16="http://schemas.microsoft.com/office/drawing/2014/main" id="{CAD424AC-2395-D332-1C4E-69C5A05B07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424" y="5029752"/>
            <a:ext cx="2216142" cy="2216142"/>
          </a:xfrm>
          <a:prstGeom prst="rect">
            <a:avLst/>
          </a:prstGeom>
        </p:spPr>
      </p:pic>
      <p:sp>
        <p:nvSpPr>
          <p:cNvPr id="45" name="TextBox 44">
            <a:extLst>
              <a:ext uri="{FF2B5EF4-FFF2-40B4-BE49-F238E27FC236}">
                <a16:creationId xmlns:a16="http://schemas.microsoft.com/office/drawing/2014/main" id="{9B57FD2F-339A-7944-FA29-A114E399732C}"/>
              </a:ext>
            </a:extLst>
          </p:cNvPr>
          <p:cNvSpPr txBox="1"/>
          <p:nvPr/>
        </p:nvSpPr>
        <p:spPr>
          <a:xfrm>
            <a:off x="7950730" y="1914830"/>
            <a:ext cx="4073054" cy="4770537"/>
          </a:xfrm>
          <a:prstGeom prst="rect">
            <a:avLst/>
          </a:prstGeom>
          <a:solidFill>
            <a:schemeClr val="accent6">
              <a:lumMod val="75000"/>
            </a:schemeClr>
          </a:solidFill>
        </p:spPr>
        <p:txBody>
          <a:bodyPr wrap="square" rtlCol="0">
            <a:spAutoFit/>
          </a:bodyPr>
          <a:lstStyle/>
          <a:p>
            <a:pPr marL="285750" indent="-285750">
              <a:buFont typeface="Arial" panose="020B0604020202020204" pitchFamily="34" charset="0"/>
              <a:buChar char="•"/>
            </a:pPr>
            <a:r>
              <a:rPr lang="en-US" sz="1600" dirty="0">
                <a:solidFill>
                  <a:schemeClr val="bg1"/>
                </a:solidFill>
              </a:rPr>
              <a:t>I 73</a:t>
            </a:r>
          </a:p>
          <a:p>
            <a:pPr marL="742950" lvl="1" indent="-285750">
              <a:buFont typeface="Arial" panose="020B0604020202020204" pitchFamily="34" charset="0"/>
              <a:buChar char="•"/>
            </a:pPr>
            <a:r>
              <a:rPr lang="en-US" sz="1600" dirty="0">
                <a:solidFill>
                  <a:schemeClr val="bg1"/>
                </a:solidFill>
              </a:rPr>
              <a:t>Complete upgrade</a:t>
            </a:r>
          </a:p>
          <a:p>
            <a:pPr marL="285750" indent="-285750">
              <a:buFont typeface="Arial" panose="020B0604020202020204" pitchFamily="34" charset="0"/>
              <a:buChar char="•"/>
            </a:pPr>
            <a:r>
              <a:rPr lang="en-US" sz="1600" dirty="0">
                <a:solidFill>
                  <a:schemeClr val="bg1"/>
                </a:solidFill>
              </a:rPr>
              <a:t>US 29 BUS</a:t>
            </a:r>
          </a:p>
          <a:p>
            <a:pPr marL="742950" lvl="1" indent="-285750">
              <a:buFont typeface="Arial" panose="020B0604020202020204" pitchFamily="34" charset="0"/>
              <a:buChar char="•"/>
            </a:pPr>
            <a:r>
              <a:rPr lang="en-US" sz="1600" dirty="0">
                <a:solidFill>
                  <a:schemeClr val="bg1"/>
                </a:solidFill>
              </a:rPr>
              <a:t>Bad conditions, potholes</a:t>
            </a:r>
          </a:p>
          <a:p>
            <a:pPr marL="742950" lvl="1" indent="-285750">
              <a:buFont typeface="Arial" panose="020B0604020202020204" pitchFamily="34" charset="0"/>
              <a:buChar char="•"/>
            </a:pPr>
            <a:r>
              <a:rPr lang="en-US" sz="1600" dirty="0">
                <a:solidFill>
                  <a:schemeClr val="bg1"/>
                </a:solidFill>
              </a:rPr>
              <a:t>Design is confusing at NC 158</a:t>
            </a:r>
          </a:p>
          <a:p>
            <a:pPr marL="285750" indent="-285750">
              <a:buFont typeface="Arial" panose="020B0604020202020204" pitchFamily="34" charset="0"/>
              <a:buChar char="•"/>
            </a:pPr>
            <a:r>
              <a:rPr lang="en-US" sz="1600" dirty="0">
                <a:solidFill>
                  <a:schemeClr val="bg1"/>
                </a:solidFill>
              </a:rPr>
              <a:t>US 311</a:t>
            </a:r>
          </a:p>
          <a:p>
            <a:pPr marL="742950" lvl="1" indent="-285750">
              <a:buFont typeface="Arial" panose="020B0604020202020204" pitchFamily="34" charset="0"/>
              <a:buChar char="•"/>
            </a:pPr>
            <a:r>
              <a:rPr lang="en-US" sz="1600" dirty="0">
                <a:solidFill>
                  <a:schemeClr val="bg1"/>
                </a:solidFill>
              </a:rPr>
              <a:t>Needs widening to VA</a:t>
            </a:r>
          </a:p>
          <a:p>
            <a:pPr marL="742950" lvl="1" indent="-285750">
              <a:buFont typeface="Arial" panose="020B0604020202020204" pitchFamily="34" charset="0"/>
              <a:buChar char="•"/>
            </a:pPr>
            <a:r>
              <a:rPr lang="en-US" sz="1600" dirty="0">
                <a:solidFill>
                  <a:schemeClr val="bg1"/>
                </a:solidFill>
              </a:rPr>
              <a:t>Intersection w/ Arbor needs redesigned</a:t>
            </a:r>
          </a:p>
          <a:p>
            <a:pPr marL="285750" indent="-285750">
              <a:buFont typeface="Arial" panose="020B0604020202020204" pitchFamily="34" charset="0"/>
              <a:buChar char="•"/>
            </a:pPr>
            <a:r>
              <a:rPr lang="en-US" sz="1600" dirty="0">
                <a:solidFill>
                  <a:schemeClr val="bg1"/>
                </a:solidFill>
              </a:rPr>
              <a:t>US 220</a:t>
            </a:r>
          </a:p>
          <a:p>
            <a:pPr marL="742950" lvl="1" indent="-285750">
              <a:buFont typeface="Arial" panose="020B0604020202020204" pitchFamily="34" charset="0"/>
              <a:buChar char="•"/>
            </a:pPr>
            <a:r>
              <a:rPr lang="en-US" sz="1600" dirty="0">
                <a:solidFill>
                  <a:schemeClr val="bg1"/>
                </a:solidFill>
              </a:rPr>
              <a:t>Issues with standing water</a:t>
            </a:r>
          </a:p>
          <a:p>
            <a:pPr marL="742950" lvl="1" indent="-285750">
              <a:buFont typeface="Arial" panose="020B0604020202020204" pitchFamily="34" charset="0"/>
              <a:buChar char="•"/>
            </a:pPr>
            <a:r>
              <a:rPr lang="en-US" sz="1600" dirty="0">
                <a:solidFill>
                  <a:schemeClr val="bg1"/>
                </a:solidFill>
              </a:rPr>
              <a:t>Improve intersection with NC 31</a:t>
            </a:r>
          </a:p>
          <a:p>
            <a:pPr marL="742950" lvl="1" indent="-285750">
              <a:buFont typeface="Arial" panose="020B0604020202020204" pitchFamily="34" charset="0"/>
              <a:buChar char="•"/>
            </a:pPr>
            <a:r>
              <a:rPr lang="en-US" sz="1600" dirty="0">
                <a:solidFill>
                  <a:schemeClr val="bg1"/>
                </a:solidFill>
              </a:rPr>
              <a:t>Improve on/off ramps </a:t>
            </a:r>
          </a:p>
          <a:p>
            <a:pPr marL="285750" indent="-285750">
              <a:buFont typeface="Arial" panose="020B0604020202020204" pitchFamily="34" charset="0"/>
              <a:buChar char="•"/>
            </a:pPr>
            <a:r>
              <a:rPr lang="en-US" sz="1600" dirty="0">
                <a:solidFill>
                  <a:schemeClr val="bg1"/>
                </a:solidFill>
              </a:rPr>
              <a:t>NC 135</a:t>
            </a:r>
          </a:p>
          <a:p>
            <a:pPr marL="742950" lvl="1" indent="-285750">
              <a:buFont typeface="Arial" panose="020B0604020202020204" pitchFamily="34" charset="0"/>
              <a:buChar char="•"/>
            </a:pPr>
            <a:r>
              <a:rPr lang="en-US" sz="1600" dirty="0">
                <a:solidFill>
                  <a:schemeClr val="bg1"/>
                </a:solidFill>
              </a:rPr>
              <a:t>Many accidents</a:t>
            </a:r>
          </a:p>
          <a:p>
            <a:pPr marL="742950" lvl="1" indent="-285750">
              <a:buFont typeface="Arial" panose="020B0604020202020204" pitchFamily="34" charset="0"/>
              <a:buChar char="•"/>
            </a:pPr>
            <a:r>
              <a:rPr lang="en-US" sz="1600" dirty="0">
                <a:solidFill>
                  <a:schemeClr val="bg1"/>
                </a:solidFill>
              </a:rPr>
              <a:t>Roundabout wanted at River Rd</a:t>
            </a:r>
          </a:p>
          <a:p>
            <a:pPr marL="742950" lvl="1" indent="-285750">
              <a:buFont typeface="Arial" panose="020B0604020202020204" pitchFamily="34" charset="0"/>
              <a:buChar char="•"/>
            </a:pPr>
            <a:endParaRPr lang="en-US" sz="1600" dirty="0">
              <a:solidFill>
                <a:schemeClr val="bg1"/>
              </a:solidFill>
            </a:endParaRPr>
          </a:p>
          <a:p>
            <a:pPr marL="742950" lvl="1" indent="-285750">
              <a:buFont typeface="Arial" panose="020B0604020202020204" pitchFamily="34" charset="0"/>
              <a:buChar char="•"/>
            </a:pPr>
            <a:endParaRPr lang="en-US" sz="1600" dirty="0">
              <a:solidFill>
                <a:schemeClr val="bg1"/>
              </a:solidFill>
            </a:endParaRPr>
          </a:p>
          <a:p>
            <a:pPr marL="742950" lvl="1" indent="-285750">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195731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16</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9537D31-70A5-BE9C-7B43-DE42049BCD1B}"/>
              </a:ext>
            </a:extLst>
          </p:cNvPr>
          <p:cNvPicPr>
            <a:picLocks noChangeAspect="1"/>
          </p:cNvPicPr>
          <p:nvPr/>
        </p:nvPicPr>
        <p:blipFill>
          <a:blip r:embed="rId2"/>
          <a:stretch>
            <a:fillRect/>
          </a:stretch>
        </p:blipFill>
        <p:spPr>
          <a:xfrm>
            <a:off x="3072603" y="1382137"/>
            <a:ext cx="5297150" cy="5303634"/>
          </a:xfrm>
          <a:prstGeom prst="rect">
            <a:avLst/>
          </a:prstGeom>
        </p:spPr>
      </p:pic>
      <p:sp>
        <p:nvSpPr>
          <p:cNvPr id="15" name="TextBox 14">
            <a:extLst>
              <a:ext uri="{FF2B5EF4-FFF2-40B4-BE49-F238E27FC236}">
                <a16:creationId xmlns:a16="http://schemas.microsoft.com/office/drawing/2014/main" id="{E711753C-AC77-326D-2C36-DF92299E5EFD}"/>
              </a:ext>
            </a:extLst>
          </p:cNvPr>
          <p:cNvSpPr txBox="1"/>
          <p:nvPr/>
        </p:nvSpPr>
        <p:spPr>
          <a:xfrm rot="16200000">
            <a:off x="-65722" y="3547447"/>
            <a:ext cx="5907316"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Roadway, Congestion, and Accidents</a:t>
            </a:r>
          </a:p>
        </p:txBody>
      </p:sp>
      <p:pic>
        <p:nvPicPr>
          <p:cNvPr id="3" name="Picture 2">
            <a:extLst>
              <a:ext uri="{FF2B5EF4-FFF2-40B4-BE49-F238E27FC236}">
                <a16:creationId xmlns:a16="http://schemas.microsoft.com/office/drawing/2014/main" id="{FD6E44FA-597E-37C0-0926-94D825F54B81}"/>
              </a:ext>
            </a:extLst>
          </p:cNvPr>
          <p:cNvPicPr>
            <a:picLocks noChangeAspect="1"/>
          </p:cNvPicPr>
          <p:nvPr/>
        </p:nvPicPr>
        <p:blipFill>
          <a:blip r:embed="rId3"/>
          <a:stretch>
            <a:fillRect/>
          </a:stretch>
        </p:blipFill>
        <p:spPr>
          <a:xfrm>
            <a:off x="498787" y="5886640"/>
            <a:ext cx="2102831" cy="721682"/>
          </a:xfrm>
          <a:prstGeom prst="rect">
            <a:avLst/>
          </a:prstGeom>
        </p:spPr>
      </p:pic>
    </p:spTree>
    <p:extLst>
      <p:ext uri="{BB962C8B-B14F-4D97-AF65-F5344CB8AC3E}">
        <p14:creationId xmlns:p14="http://schemas.microsoft.com/office/powerpoint/2010/main" val="187441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17</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6B35D7-F78F-84FB-EDA9-49F68533D1C9}"/>
              </a:ext>
            </a:extLst>
          </p:cNvPr>
          <p:cNvSpPr txBox="1"/>
          <p:nvPr/>
        </p:nvSpPr>
        <p:spPr>
          <a:xfrm>
            <a:off x="1122133" y="1540275"/>
            <a:ext cx="987944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Public Transportation                           85 Markers with 43 comments</a:t>
            </a:r>
          </a:p>
        </p:txBody>
      </p:sp>
      <p:sp>
        <p:nvSpPr>
          <p:cNvPr id="3" name="TextBox 2">
            <a:extLst>
              <a:ext uri="{FF2B5EF4-FFF2-40B4-BE49-F238E27FC236}">
                <a16:creationId xmlns:a16="http://schemas.microsoft.com/office/drawing/2014/main" id="{E40D098E-F960-0D9C-B66B-71B8A905CB49}"/>
              </a:ext>
            </a:extLst>
          </p:cNvPr>
          <p:cNvSpPr txBox="1"/>
          <p:nvPr/>
        </p:nvSpPr>
        <p:spPr>
          <a:xfrm>
            <a:off x="1122133" y="2095623"/>
            <a:ext cx="4231619" cy="3170099"/>
          </a:xfrm>
          <a:prstGeom prst="rect">
            <a:avLst/>
          </a:prstGeom>
          <a:solidFill>
            <a:schemeClr val="accent6"/>
          </a:solidFill>
        </p:spPr>
        <p:txBody>
          <a:bodyPr wrap="square">
            <a:spAutoFit/>
          </a:bodyPr>
          <a:lstStyle/>
          <a:p>
            <a:r>
              <a:rPr lang="en-US" sz="2000" dirty="0">
                <a:solidFill>
                  <a:schemeClr val="bg1"/>
                </a:solidFill>
              </a:rPr>
              <a:t>Category Breakdown</a:t>
            </a:r>
          </a:p>
          <a:p>
            <a:pPr marL="285750" indent="-285750">
              <a:buFont typeface="Arial" panose="020B0604020202020204" pitchFamily="34" charset="0"/>
              <a:buChar char="•"/>
            </a:pPr>
            <a:r>
              <a:rPr lang="en-US" sz="2000" dirty="0">
                <a:solidFill>
                  <a:schemeClr val="bg1"/>
                </a:solidFill>
              </a:rPr>
              <a:t>Transit Stop Needed – 6</a:t>
            </a:r>
          </a:p>
          <a:p>
            <a:pPr marL="285750" indent="-285750">
              <a:buFont typeface="Arial" panose="020B0604020202020204" pitchFamily="34" charset="0"/>
              <a:buChar char="•"/>
            </a:pPr>
            <a:r>
              <a:rPr lang="en-US" sz="2000" dirty="0">
                <a:solidFill>
                  <a:schemeClr val="bg1"/>
                </a:solidFill>
              </a:rPr>
              <a:t>Better infrastructure (lanes, shelters) – 2</a:t>
            </a:r>
          </a:p>
          <a:p>
            <a:pPr marL="285750" indent="-285750">
              <a:buFont typeface="Arial" panose="020B0604020202020204" pitchFamily="34" charset="0"/>
              <a:buChar char="•"/>
            </a:pPr>
            <a:r>
              <a:rPr lang="en-US" sz="2000" dirty="0">
                <a:solidFill>
                  <a:schemeClr val="bg1"/>
                </a:solidFill>
              </a:rPr>
              <a:t>Improve scheduling – 2</a:t>
            </a:r>
          </a:p>
          <a:p>
            <a:pPr marL="285750" indent="-285750">
              <a:buFont typeface="Arial" panose="020B0604020202020204" pitchFamily="34" charset="0"/>
              <a:buChar char="•"/>
            </a:pPr>
            <a:r>
              <a:rPr lang="en-US" sz="2000" dirty="0">
                <a:solidFill>
                  <a:schemeClr val="bg1"/>
                </a:solidFill>
              </a:rPr>
              <a:t>More routes in general – 5</a:t>
            </a:r>
          </a:p>
          <a:p>
            <a:pPr marL="285750" indent="-285750">
              <a:buFont typeface="Arial" panose="020B0604020202020204" pitchFamily="34" charset="0"/>
              <a:buChar char="•"/>
            </a:pPr>
            <a:r>
              <a:rPr lang="en-US" sz="2000" dirty="0">
                <a:solidFill>
                  <a:schemeClr val="bg1"/>
                </a:solidFill>
              </a:rPr>
              <a:t>More routes for medical care -  6</a:t>
            </a:r>
          </a:p>
          <a:p>
            <a:pPr marL="285750" indent="-285750">
              <a:buFont typeface="Arial" panose="020B0604020202020204" pitchFamily="34" charset="0"/>
              <a:buChar char="•"/>
            </a:pPr>
            <a:r>
              <a:rPr lang="en-US" sz="2000" dirty="0">
                <a:solidFill>
                  <a:schemeClr val="bg1"/>
                </a:solidFill>
              </a:rPr>
              <a:t>Desire for trains – 3</a:t>
            </a:r>
          </a:p>
          <a:p>
            <a:pPr marL="285750" indent="-285750">
              <a:buFont typeface="Arial" panose="020B0604020202020204" pitchFamily="34" charset="0"/>
              <a:buChar char="•"/>
            </a:pPr>
            <a:r>
              <a:rPr lang="en-US" sz="2000" dirty="0">
                <a:solidFill>
                  <a:schemeClr val="bg1"/>
                </a:solidFill>
              </a:rPr>
              <a:t>Focus on rural connectivity - 6</a:t>
            </a:r>
          </a:p>
          <a:p>
            <a:pPr marL="285750" indent="-285750">
              <a:buFont typeface="Arial" panose="020B0604020202020204" pitchFamily="34" charset="0"/>
              <a:buChar char="•"/>
            </a:pPr>
            <a:r>
              <a:rPr lang="en-US" sz="2000" dirty="0">
                <a:solidFill>
                  <a:schemeClr val="bg1"/>
                </a:solidFill>
              </a:rPr>
              <a:t>Other - 13</a:t>
            </a:r>
          </a:p>
        </p:txBody>
      </p:sp>
      <p:sp>
        <p:nvSpPr>
          <p:cNvPr id="42" name="Arrow: Right 41">
            <a:extLst>
              <a:ext uri="{FF2B5EF4-FFF2-40B4-BE49-F238E27FC236}">
                <a16:creationId xmlns:a16="http://schemas.microsoft.com/office/drawing/2014/main" id="{14CDEFFA-523B-D5F2-E4EF-67AB608AE197}"/>
              </a:ext>
            </a:extLst>
          </p:cNvPr>
          <p:cNvSpPr/>
          <p:nvPr/>
        </p:nvSpPr>
        <p:spPr>
          <a:xfrm>
            <a:off x="5131331" y="1667399"/>
            <a:ext cx="808265" cy="126340"/>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phic 11" descr="Bus with solid fill">
            <a:extLst>
              <a:ext uri="{FF2B5EF4-FFF2-40B4-BE49-F238E27FC236}">
                <a16:creationId xmlns:a16="http://schemas.microsoft.com/office/drawing/2014/main" id="{EB18DB35-2657-D522-5973-CF3C0E5E64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5469" y="5163535"/>
            <a:ext cx="1930821" cy="1930821"/>
          </a:xfrm>
          <a:prstGeom prst="rect">
            <a:avLst/>
          </a:prstGeom>
        </p:spPr>
      </p:pic>
      <p:pic>
        <p:nvPicPr>
          <p:cNvPr id="14" name="Graphic 13" descr="Bus with solid fill">
            <a:extLst>
              <a:ext uri="{FF2B5EF4-FFF2-40B4-BE49-F238E27FC236}">
                <a16:creationId xmlns:a16="http://schemas.microsoft.com/office/drawing/2014/main" id="{8B3C7423-9F78-05DC-E00C-10C51BA8B6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82387" y="5163534"/>
            <a:ext cx="1930821" cy="1930821"/>
          </a:xfrm>
          <a:prstGeom prst="rect">
            <a:avLst/>
          </a:prstGeom>
        </p:spPr>
      </p:pic>
      <p:sp>
        <p:nvSpPr>
          <p:cNvPr id="17" name="TextBox 16">
            <a:extLst>
              <a:ext uri="{FF2B5EF4-FFF2-40B4-BE49-F238E27FC236}">
                <a16:creationId xmlns:a16="http://schemas.microsoft.com/office/drawing/2014/main" id="{5BEDB1DA-538B-D13C-AF84-643F0910B160}"/>
              </a:ext>
            </a:extLst>
          </p:cNvPr>
          <p:cNvSpPr txBox="1"/>
          <p:nvPr/>
        </p:nvSpPr>
        <p:spPr>
          <a:xfrm>
            <a:off x="5939596" y="2047303"/>
            <a:ext cx="5034085" cy="3477875"/>
          </a:xfrm>
          <a:prstGeom prst="rect">
            <a:avLst/>
          </a:prstGeom>
          <a:solidFill>
            <a:schemeClr val="accent6">
              <a:lumMod val="75000"/>
            </a:schemeClr>
          </a:solidFill>
        </p:spPr>
        <p:txBody>
          <a:bodyPr wrap="square">
            <a:spAutoFit/>
          </a:bodyPr>
          <a:lstStyle/>
          <a:p>
            <a:r>
              <a:rPr lang="en-US" sz="2000" dirty="0">
                <a:solidFill>
                  <a:schemeClr val="bg1"/>
                </a:solidFill>
              </a:rPr>
              <a:t>Comment Summary </a:t>
            </a:r>
          </a:p>
          <a:p>
            <a:pPr marL="285750" indent="-285750">
              <a:buFont typeface="Arial" panose="020B0604020202020204" pitchFamily="34" charset="0"/>
              <a:buChar char="•"/>
            </a:pPr>
            <a:r>
              <a:rPr lang="en-US" sz="2000" dirty="0">
                <a:solidFill>
                  <a:schemeClr val="bg1"/>
                </a:solidFill>
              </a:rPr>
              <a:t>Transit Stops</a:t>
            </a:r>
          </a:p>
          <a:p>
            <a:pPr marL="742950" lvl="1" indent="-285750">
              <a:buFont typeface="Arial" panose="020B0604020202020204" pitchFamily="34" charset="0"/>
              <a:buChar char="•"/>
            </a:pPr>
            <a:r>
              <a:rPr lang="en-US" sz="2000" dirty="0">
                <a:solidFill>
                  <a:schemeClr val="bg1"/>
                </a:solidFill>
              </a:rPr>
              <a:t>RCC</a:t>
            </a:r>
          </a:p>
          <a:p>
            <a:pPr marL="742950" lvl="1" indent="-285750">
              <a:buFont typeface="Arial" panose="020B0604020202020204" pitchFamily="34" charset="0"/>
              <a:buChar char="•"/>
            </a:pPr>
            <a:r>
              <a:rPr lang="en-US" sz="2000" dirty="0">
                <a:solidFill>
                  <a:schemeClr val="bg1"/>
                </a:solidFill>
              </a:rPr>
              <a:t>MMRC</a:t>
            </a:r>
          </a:p>
          <a:p>
            <a:pPr marL="742950" lvl="1" indent="-285750">
              <a:buFont typeface="Arial" panose="020B0604020202020204" pitchFamily="34" charset="0"/>
              <a:buChar char="•"/>
            </a:pPr>
            <a:r>
              <a:rPr lang="en-US" sz="2000" dirty="0">
                <a:solidFill>
                  <a:schemeClr val="bg1"/>
                </a:solidFill>
              </a:rPr>
              <a:t>Mayo River State Park</a:t>
            </a:r>
          </a:p>
          <a:p>
            <a:pPr marL="285750" indent="-285750">
              <a:buFont typeface="Arial" panose="020B0604020202020204" pitchFamily="34" charset="0"/>
              <a:buChar char="•"/>
            </a:pPr>
            <a:r>
              <a:rPr lang="en-US" sz="2000" dirty="0">
                <a:solidFill>
                  <a:schemeClr val="bg1"/>
                </a:solidFill>
              </a:rPr>
              <a:t>Improve bus stops for safety and congestion</a:t>
            </a:r>
          </a:p>
          <a:p>
            <a:pPr marL="285750" indent="-285750">
              <a:buFont typeface="Arial" panose="020B0604020202020204" pitchFamily="34" charset="0"/>
              <a:buChar char="•"/>
            </a:pPr>
            <a:r>
              <a:rPr lang="en-US" sz="2000" dirty="0">
                <a:solidFill>
                  <a:schemeClr val="bg1"/>
                </a:solidFill>
              </a:rPr>
              <a:t>Not enough routes or availability in general  </a:t>
            </a:r>
          </a:p>
          <a:p>
            <a:pPr marL="285750" indent="-285750">
              <a:buFont typeface="Arial" panose="020B0604020202020204" pitchFamily="34" charset="0"/>
              <a:buChar char="•"/>
            </a:pPr>
            <a:r>
              <a:rPr lang="en-US" sz="2000" dirty="0">
                <a:solidFill>
                  <a:schemeClr val="bg1"/>
                </a:solidFill>
              </a:rPr>
              <a:t>More routes for medical care and appointments, including to Greensboro</a:t>
            </a:r>
          </a:p>
          <a:p>
            <a:pPr marL="285750" indent="-285750">
              <a:buFont typeface="Arial" panose="020B0604020202020204" pitchFamily="34" charset="0"/>
              <a:buChar char="•"/>
            </a:pPr>
            <a:r>
              <a:rPr lang="en-US" sz="2000" dirty="0">
                <a:solidFill>
                  <a:schemeClr val="bg1"/>
                </a:solidFill>
              </a:rPr>
              <a:t>Train between Eden, Wentworth, and Reidsville </a:t>
            </a:r>
          </a:p>
        </p:txBody>
      </p:sp>
      <p:pic>
        <p:nvPicPr>
          <p:cNvPr id="18" name="Graphic 17" descr="Bus with solid fill">
            <a:extLst>
              <a:ext uri="{FF2B5EF4-FFF2-40B4-BE49-F238E27FC236}">
                <a16:creationId xmlns:a16="http://schemas.microsoft.com/office/drawing/2014/main" id="{994C2260-1168-6A75-4B7A-C2DF133B1D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67090" y="5240605"/>
            <a:ext cx="1930821" cy="1930821"/>
          </a:xfrm>
          <a:prstGeom prst="rect">
            <a:avLst/>
          </a:prstGeom>
        </p:spPr>
      </p:pic>
    </p:spTree>
    <p:extLst>
      <p:ext uri="{BB962C8B-B14F-4D97-AF65-F5344CB8AC3E}">
        <p14:creationId xmlns:p14="http://schemas.microsoft.com/office/powerpoint/2010/main" val="177263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18</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711753C-AC77-326D-2C36-DF92299E5EFD}"/>
              </a:ext>
            </a:extLst>
          </p:cNvPr>
          <p:cNvSpPr txBox="1"/>
          <p:nvPr/>
        </p:nvSpPr>
        <p:spPr>
          <a:xfrm rot="16200000">
            <a:off x="-65722" y="3547447"/>
            <a:ext cx="5907316"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Public Transportation</a:t>
            </a:r>
          </a:p>
        </p:txBody>
      </p:sp>
      <p:pic>
        <p:nvPicPr>
          <p:cNvPr id="17" name="Picture 16">
            <a:extLst>
              <a:ext uri="{FF2B5EF4-FFF2-40B4-BE49-F238E27FC236}">
                <a16:creationId xmlns:a16="http://schemas.microsoft.com/office/drawing/2014/main" id="{8450FBD6-1042-F887-942A-CE57C48B9DF6}"/>
              </a:ext>
            </a:extLst>
          </p:cNvPr>
          <p:cNvPicPr>
            <a:picLocks noChangeAspect="1"/>
          </p:cNvPicPr>
          <p:nvPr/>
        </p:nvPicPr>
        <p:blipFill>
          <a:blip r:embed="rId2"/>
          <a:stretch>
            <a:fillRect/>
          </a:stretch>
        </p:blipFill>
        <p:spPr>
          <a:xfrm>
            <a:off x="3072603" y="1373665"/>
            <a:ext cx="5861870" cy="5312105"/>
          </a:xfrm>
          <a:prstGeom prst="rect">
            <a:avLst/>
          </a:prstGeom>
        </p:spPr>
      </p:pic>
      <p:pic>
        <p:nvPicPr>
          <p:cNvPr id="3" name="Picture 2">
            <a:extLst>
              <a:ext uri="{FF2B5EF4-FFF2-40B4-BE49-F238E27FC236}">
                <a16:creationId xmlns:a16="http://schemas.microsoft.com/office/drawing/2014/main" id="{EAD17196-045A-E534-2365-1F0645983E6C}"/>
              </a:ext>
            </a:extLst>
          </p:cNvPr>
          <p:cNvPicPr>
            <a:picLocks noChangeAspect="1"/>
          </p:cNvPicPr>
          <p:nvPr/>
        </p:nvPicPr>
        <p:blipFill>
          <a:blip r:embed="rId3"/>
          <a:stretch>
            <a:fillRect/>
          </a:stretch>
        </p:blipFill>
        <p:spPr>
          <a:xfrm>
            <a:off x="1550203" y="5855288"/>
            <a:ext cx="910991" cy="866188"/>
          </a:xfrm>
          <a:prstGeom prst="rect">
            <a:avLst/>
          </a:prstGeom>
        </p:spPr>
      </p:pic>
    </p:spTree>
    <p:extLst>
      <p:ext uri="{BB962C8B-B14F-4D97-AF65-F5344CB8AC3E}">
        <p14:creationId xmlns:p14="http://schemas.microsoft.com/office/powerpoint/2010/main" val="416417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19</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6B35D7-F78F-84FB-EDA9-49F68533D1C9}"/>
              </a:ext>
            </a:extLst>
          </p:cNvPr>
          <p:cNvSpPr txBox="1"/>
          <p:nvPr/>
        </p:nvSpPr>
        <p:spPr>
          <a:xfrm>
            <a:off x="1122133" y="1425873"/>
            <a:ext cx="987944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Bicycles                           68 Markers with 36 comments</a:t>
            </a:r>
          </a:p>
        </p:txBody>
      </p:sp>
      <p:sp>
        <p:nvSpPr>
          <p:cNvPr id="3" name="TextBox 2">
            <a:extLst>
              <a:ext uri="{FF2B5EF4-FFF2-40B4-BE49-F238E27FC236}">
                <a16:creationId xmlns:a16="http://schemas.microsoft.com/office/drawing/2014/main" id="{E40D098E-F960-0D9C-B66B-71B8A905CB49}"/>
              </a:ext>
            </a:extLst>
          </p:cNvPr>
          <p:cNvSpPr txBox="1"/>
          <p:nvPr/>
        </p:nvSpPr>
        <p:spPr>
          <a:xfrm>
            <a:off x="1122133" y="1823694"/>
            <a:ext cx="2607005" cy="1323439"/>
          </a:xfrm>
          <a:prstGeom prst="rect">
            <a:avLst/>
          </a:prstGeom>
          <a:solidFill>
            <a:schemeClr val="accent6"/>
          </a:solidFill>
        </p:spPr>
        <p:txBody>
          <a:bodyPr wrap="square">
            <a:spAutoFit/>
          </a:bodyPr>
          <a:lstStyle/>
          <a:p>
            <a:r>
              <a:rPr lang="en-US" sz="1600" dirty="0">
                <a:solidFill>
                  <a:schemeClr val="bg1"/>
                </a:solidFill>
              </a:rPr>
              <a:t>Category Breakdown</a:t>
            </a:r>
          </a:p>
          <a:p>
            <a:pPr marL="285750" indent="-285750">
              <a:buFont typeface="Arial" panose="020B0604020202020204" pitchFamily="34" charset="0"/>
              <a:buChar char="•"/>
            </a:pPr>
            <a:r>
              <a:rPr lang="en-US" sz="1600" dirty="0">
                <a:solidFill>
                  <a:schemeClr val="bg1"/>
                </a:solidFill>
              </a:rPr>
              <a:t>Bike Lane Needed - 17</a:t>
            </a:r>
          </a:p>
          <a:p>
            <a:pPr marL="285750" indent="-285750">
              <a:buFont typeface="Arial" panose="020B0604020202020204" pitchFamily="34" charset="0"/>
              <a:buChar char="•"/>
            </a:pPr>
            <a:r>
              <a:rPr lang="en-US" sz="1600" dirty="0">
                <a:solidFill>
                  <a:schemeClr val="bg1"/>
                </a:solidFill>
              </a:rPr>
              <a:t>Greenways &amp; Trails  - 8</a:t>
            </a:r>
          </a:p>
          <a:p>
            <a:pPr marL="285750" indent="-285750">
              <a:buFont typeface="Arial" panose="020B0604020202020204" pitchFamily="34" charset="0"/>
              <a:buChar char="•"/>
            </a:pPr>
            <a:r>
              <a:rPr lang="en-US" sz="1600" dirty="0">
                <a:solidFill>
                  <a:schemeClr val="bg1"/>
                </a:solidFill>
              </a:rPr>
              <a:t>Safety Concerns - 8 </a:t>
            </a:r>
          </a:p>
          <a:p>
            <a:pPr marL="285750" indent="-285750">
              <a:buFont typeface="Arial" panose="020B0604020202020204" pitchFamily="34" charset="0"/>
              <a:buChar char="•"/>
            </a:pPr>
            <a:r>
              <a:rPr lang="en-US" sz="1600" dirty="0">
                <a:solidFill>
                  <a:schemeClr val="bg1"/>
                </a:solidFill>
              </a:rPr>
              <a:t>Other - 3 </a:t>
            </a:r>
          </a:p>
        </p:txBody>
      </p:sp>
      <p:sp>
        <p:nvSpPr>
          <p:cNvPr id="24" name="TextBox 23">
            <a:extLst>
              <a:ext uri="{FF2B5EF4-FFF2-40B4-BE49-F238E27FC236}">
                <a16:creationId xmlns:a16="http://schemas.microsoft.com/office/drawing/2014/main" id="{A1CBE731-69D8-8A01-E60F-524F6B20B444}"/>
              </a:ext>
            </a:extLst>
          </p:cNvPr>
          <p:cNvSpPr txBox="1"/>
          <p:nvPr/>
        </p:nvSpPr>
        <p:spPr>
          <a:xfrm>
            <a:off x="3828418" y="1847412"/>
            <a:ext cx="7173158" cy="4924425"/>
          </a:xfrm>
          <a:prstGeom prst="rect">
            <a:avLst/>
          </a:prstGeom>
          <a:solidFill>
            <a:schemeClr val="accent6">
              <a:lumMod val="75000"/>
            </a:schemeClr>
          </a:solidFill>
        </p:spPr>
        <p:txBody>
          <a:bodyPr wrap="square" rtlCol="0">
            <a:spAutoFit/>
          </a:bodyPr>
          <a:lstStyle/>
          <a:p>
            <a:r>
              <a:rPr lang="en-US" sz="1600" dirty="0">
                <a:solidFill>
                  <a:schemeClr val="bg1"/>
                </a:solidFill>
              </a:rPr>
              <a:t>Comment Summary</a:t>
            </a:r>
          </a:p>
          <a:p>
            <a:pPr marL="285750" indent="-285750">
              <a:buFont typeface="Arial" panose="020B0604020202020204" pitchFamily="34" charset="0"/>
              <a:buChar char="•"/>
            </a:pPr>
            <a:r>
              <a:rPr lang="en-US" sz="1600" dirty="0">
                <a:solidFill>
                  <a:schemeClr val="bg1"/>
                </a:solidFill>
              </a:rPr>
              <a:t>Eden</a:t>
            </a:r>
          </a:p>
          <a:p>
            <a:pPr marL="742950" lvl="1" indent="-285750">
              <a:buFont typeface="Arial" panose="020B0604020202020204" pitchFamily="34" charset="0"/>
              <a:buChar char="•"/>
            </a:pPr>
            <a:r>
              <a:rPr lang="en-US" sz="1600" dirty="0">
                <a:solidFill>
                  <a:schemeClr val="bg1"/>
                </a:solidFill>
              </a:rPr>
              <a:t>Need bike lanes</a:t>
            </a:r>
          </a:p>
          <a:p>
            <a:pPr marL="1200150" lvl="2" indent="-285750">
              <a:buFont typeface="Arial" panose="020B0604020202020204" pitchFamily="34" charset="0"/>
              <a:buChar char="•"/>
            </a:pPr>
            <a:r>
              <a:rPr lang="en-US" sz="1600" dirty="0">
                <a:solidFill>
                  <a:schemeClr val="bg1"/>
                </a:solidFill>
              </a:rPr>
              <a:t>Old State Hwy 87, W Kings Hwy, N Van Buren Rd, Church St, NC 14</a:t>
            </a:r>
          </a:p>
          <a:p>
            <a:pPr marL="1200150" lvl="2" indent="-285750">
              <a:buFont typeface="Arial" panose="020B0604020202020204" pitchFamily="34" charset="0"/>
              <a:buChar char="•"/>
            </a:pPr>
            <a:r>
              <a:rPr lang="en-US" sz="1600" dirty="0">
                <a:solidFill>
                  <a:schemeClr val="bg1"/>
                </a:solidFill>
              </a:rPr>
              <a:t>Walmart area to Draper High School</a:t>
            </a:r>
          </a:p>
          <a:p>
            <a:pPr marL="742950" lvl="1" indent="-285750">
              <a:buFont typeface="Arial" panose="020B0604020202020204" pitchFamily="34" charset="0"/>
              <a:buChar char="•"/>
            </a:pPr>
            <a:r>
              <a:rPr lang="en-US" sz="1600" dirty="0">
                <a:solidFill>
                  <a:schemeClr val="bg1"/>
                </a:solidFill>
              </a:rPr>
              <a:t>More greenways, especially along Dan River in Eden</a:t>
            </a:r>
          </a:p>
          <a:p>
            <a:pPr marL="285750" indent="-285750">
              <a:buFont typeface="Arial" panose="020B0604020202020204" pitchFamily="34" charset="0"/>
              <a:buChar char="•"/>
            </a:pPr>
            <a:r>
              <a:rPr lang="en-US" sz="1600" dirty="0">
                <a:solidFill>
                  <a:schemeClr val="bg1"/>
                </a:solidFill>
              </a:rPr>
              <a:t>Reidsville</a:t>
            </a:r>
          </a:p>
          <a:p>
            <a:pPr marL="742950" lvl="1" indent="-285750">
              <a:buFont typeface="Arial" panose="020B0604020202020204" pitchFamily="34" charset="0"/>
              <a:buChar char="•"/>
            </a:pPr>
            <a:r>
              <a:rPr lang="en-US" sz="1600" dirty="0">
                <a:solidFill>
                  <a:schemeClr val="bg1"/>
                </a:solidFill>
              </a:rPr>
              <a:t>Need bike lanes</a:t>
            </a:r>
          </a:p>
          <a:p>
            <a:pPr marL="1200150" lvl="2" indent="-285750">
              <a:buFont typeface="Arial" panose="020B0604020202020204" pitchFamily="34" charset="0"/>
              <a:buChar char="•"/>
            </a:pPr>
            <a:r>
              <a:rPr lang="en-US" sz="1600" dirty="0">
                <a:solidFill>
                  <a:schemeClr val="bg1"/>
                </a:solidFill>
              </a:rPr>
              <a:t>Around South End Elementary School and Lower Jaycee Park</a:t>
            </a:r>
          </a:p>
          <a:p>
            <a:pPr marL="742950" lvl="1" indent="-285750">
              <a:buFont typeface="Arial" panose="020B0604020202020204" pitchFamily="34" charset="0"/>
              <a:buChar char="•"/>
            </a:pPr>
            <a:r>
              <a:rPr lang="en-US" sz="1600" dirty="0">
                <a:solidFill>
                  <a:schemeClr val="bg1"/>
                </a:solidFill>
              </a:rPr>
              <a:t>Need Greenways, specifically</a:t>
            </a:r>
          </a:p>
          <a:p>
            <a:pPr marL="1657350" lvl="3" indent="-285750">
              <a:buFont typeface="Arial" panose="020B0604020202020204" pitchFamily="34" charset="0"/>
              <a:buChar char="•"/>
            </a:pPr>
            <a:r>
              <a:rPr lang="en-US" sz="1600" dirty="0">
                <a:solidFill>
                  <a:schemeClr val="bg1"/>
                </a:solidFill>
              </a:rPr>
              <a:t>More around Sherwood Trail &amp; to Lake Reidsville</a:t>
            </a:r>
          </a:p>
          <a:p>
            <a:pPr marL="285750" indent="-285750">
              <a:buFont typeface="Arial" panose="020B0604020202020204" pitchFamily="34" charset="0"/>
              <a:buChar char="•"/>
            </a:pPr>
            <a:r>
              <a:rPr lang="en-US" sz="1600" dirty="0">
                <a:solidFill>
                  <a:schemeClr val="bg1"/>
                </a:solidFill>
              </a:rPr>
              <a:t>Wentworth</a:t>
            </a:r>
          </a:p>
          <a:p>
            <a:pPr marL="742950" lvl="1" indent="-285750">
              <a:buFont typeface="Arial" panose="020B0604020202020204" pitchFamily="34" charset="0"/>
              <a:buChar char="•"/>
            </a:pPr>
            <a:r>
              <a:rPr lang="en-US" sz="1600" dirty="0">
                <a:solidFill>
                  <a:schemeClr val="bg1"/>
                </a:solidFill>
              </a:rPr>
              <a:t>Need bike lanes on NC 87 and NC 65, around RCC</a:t>
            </a:r>
          </a:p>
          <a:p>
            <a:pPr marL="285750" indent="-285750">
              <a:buFont typeface="Arial" panose="020B0604020202020204" pitchFamily="34" charset="0"/>
              <a:buChar char="•"/>
            </a:pPr>
            <a:r>
              <a:rPr lang="en-US" sz="1600" dirty="0">
                <a:solidFill>
                  <a:schemeClr val="bg1"/>
                </a:solidFill>
              </a:rPr>
              <a:t>Stoneville</a:t>
            </a:r>
          </a:p>
          <a:p>
            <a:pPr marL="742950" lvl="1" indent="-285750">
              <a:buFont typeface="Arial" panose="020B0604020202020204" pitchFamily="34" charset="0"/>
              <a:buChar char="•"/>
            </a:pPr>
            <a:r>
              <a:rPr lang="en-US" sz="1600" dirty="0">
                <a:solidFill>
                  <a:schemeClr val="bg1"/>
                </a:solidFill>
              </a:rPr>
              <a:t>Bike lanes to Mayo River State Park and on Settle Bridge Rd</a:t>
            </a:r>
          </a:p>
          <a:p>
            <a:pPr marL="742950" lvl="1" indent="-285750">
              <a:buFont typeface="Arial" panose="020B0604020202020204" pitchFamily="34" charset="0"/>
              <a:buChar char="•"/>
            </a:pPr>
            <a:r>
              <a:rPr lang="en-US" sz="1600" dirty="0">
                <a:solidFill>
                  <a:schemeClr val="bg1"/>
                </a:solidFill>
              </a:rPr>
              <a:t>Need greenways</a:t>
            </a:r>
          </a:p>
          <a:p>
            <a:pPr marL="285750" indent="-285750">
              <a:buFont typeface="Arial" panose="020B0604020202020204" pitchFamily="34" charset="0"/>
              <a:buChar char="•"/>
            </a:pPr>
            <a:r>
              <a:rPr lang="en-US" sz="1600" dirty="0">
                <a:solidFill>
                  <a:schemeClr val="bg1"/>
                </a:solidFill>
              </a:rPr>
              <a:t>Madison &amp; Mayodan</a:t>
            </a:r>
          </a:p>
          <a:p>
            <a:pPr marL="742950" lvl="1" indent="-285750">
              <a:buFont typeface="Arial" panose="020B0604020202020204" pitchFamily="34" charset="0"/>
              <a:buChar char="•"/>
            </a:pPr>
            <a:r>
              <a:rPr lang="en-US" sz="1600" dirty="0">
                <a:solidFill>
                  <a:schemeClr val="bg1"/>
                </a:solidFill>
              </a:rPr>
              <a:t>Bike lanes or greenways to connect towns and Madison River Park</a:t>
            </a:r>
          </a:p>
          <a:p>
            <a:pPr marL="742950" lvl="1" indent="-285750">
              <a:buFont typeface="Arial" panose="020B0604020202020204" pitchFamily="34" charset="0"/>
              <a:buChar char="•"/>
            </a:pPr>
            <a:r>
              <a:rPr lang="en-US" sz="1600" dirty="0">
                <a:solidFill>
                  <a:schemeClr val="bg1"/>
                </a:solidFill>
              </a:rPr>
              <a:t>General safety concerns about biking in downtowns</a:t>
            </a:r>
          </a:p>
        </p:txBody>
      </p:sp>
      <p:sp>
        <p:nvSpPr>
          <p:cNvPr id="42" name="Arrow: Right 41">
            <a:extLst>
              <a:ext uri="{FF2B5EF4-FFF2-40B4-BE49-F238E27FC236}">
                <a16:creationId xmlns:a16="http://schemas.microsoft.com/office/drawing/2014/main" id="{14CDEFFA-523B-D5F2-E4EF-67AB608AE197}"/>
              </a:ext>
            </a:extLst>
          </p:cNvPr>
          <p:cNvSpPr/>
          <p:nvPr/>
        </p:nvSpPr>
        <p:spPr>
          <a:xfrm>
            <a:off x="4643059" y="1546048"/>
            <a:ext cx="808265" cy="126340"/>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Graphic 1" descr="Cycling with solid fill">
            <a:extLst>
              <a:ext uri="{FF2B5EF4-FFF2-40B4-BE49-F238E27FC236}">
                <a16:creationId xmlns:a16="http://schemas.microsoft.com/office/drawing/2014/main" id="{5C21D051-3276-E861-3AB8-930FA4B9B1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262" y="5342141"/>
            <a:ext cx="1353227" cy="1353227"/>
          </a:xfrm>
          <a:prstGeom prst="rect">
            <a:avLst/>
          </a:prstGeom>
        </p:spPr>
      </p:pic>
    </p:spTree>
    <p:extLst>
      <p:ext uri="{BB962C8B-B14F-4D97-AF65-F5344CB8AC3E}">
        <p14:creationId xmlns:p14="http://schemas.microsoft.com/office/powerpoint/2010/main" val="103314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graphicFrame>
        <p:nvGraphicFramePr>
          <p:cNvPr id="9" name="Chart 8">
            <a:extLst>
              <a:ext uri="{FF2B5EF4-FFF2-40B4-BE49-F238E27FC236}">
                <a16:creationId xmlns:a16="http://schemas.microsoft.com/office/drawing/2014/main" id="{FC2B3737-C024-FF51-D0B2-207C9498A7AA}"/>
              </a:ext>
            </a:extLst>
          </p:cNvPr>
          <p:cNvGraphicFramePr/>
          <p:nvPr>
            <p:extLst>
              <p:ext uri="{D42A27DB-BD31-4B8C-83A1-F6EECF244321}">
                <p14:modId xmlns:p14="http://schemas.microsoft.com/office/powerpoint/2010/main" val="2458049210"/>
              </p:ext>
            </p:extLst>
          </p:nvPr>
        </p:nvGraphicFramePr>
        <p:xfrm>
          <a:off x="281895" y="1690461"/>
          <a:ext cx="7091589" cy="441748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7588250-9144-10B8-0C37-FD400B368D1F}"/>
              </a:ext>
            </a:extLst>
          </p:cNvPr>
          <p:cNvSpPr txBox="1"/>
          <p:nvPr/>
        </p:nvSpPr>
        <p:spPr>
          <a:xfrm>
            <a:off x="6532506" y="1968704"/>
            <a:ext cx="4606697" cy="1569660"/>
          </a:xfrm>
          <a:prstGeom prst="rect">
            <a:avLst/>
          </a:prstGeom>
          <a:noFill/>
        </p:spPr>
        <p:txBody>
          <a:bodyPr wrap="square" rtlCol="0">
            <a:spAutoFit/>
          </a:bodyPr>
          <a:lstStyle/>
          <a:p>
            <a:pPr marL="285750" indent="-285750">
              <a:buFont typeface="Wingdings" panose="05000000000000000000" pitchFamily="2" charset="2"/>
              <a:buChar char="§"/>
            </a:pPr>
            <a:r>
              <a:rPr lang="en-US" sz="3200" dirty="0"/>
              <a:t>524 Responses</a:t>
            </a:r>
          </a:p>
          <a:p>
            <a:pPr marL="285750" indent="-285750">
              <a:buFont typeface="Wingdings" panose="05000000000000000000" pitchFamily="2" charset="2"/>
              <a:buChar char="§"/>
            </a:pPr>
            <a:r>
              <a:rPr lang="en-US" sz="3200" dirty="0"/>
              <a:t>0.6% of the county population</a:t>
            </a:r>
          </a:p>
        </p:txBody>
      </p:sp>
      <p:sp>
        <p:nvSpPr>
          <p:cNvPr id="11" name="Text Placeholder 3">
            <a:extLst>
              <a:ext uri="{FF2B5EF4-FFF2-40B4-BE49-F238E27FC236}">
                <a16:creationId xmlns:a16="http://schemas.microsoft.com/office/drawing/2014/main" id="{2AA095AF-2D4A-6955-1FD1-5E3CBFF165EA}"/>
              </a:ext>
            </a:extLst>
          </p:cNvPr>
          <p:cNvSpPr>
            <a:spLocks noGrp="1"/>
          </p:cNvSpPr>
          <p:nvPr>
            <p:ph type="body" sz="quarter" idx="11"/>
          </p:nvPr>
        </p:nvSpPr>
        <p:spPr>
          <a:xfrm>
            <a:off x="1285217" y="690537"/>
            <a:ext cx="9879443" cy="721682"/>
          </a:xfrm>
          <a:solidFill>
            <a:schemeClr val="tx2">
              <a:lumMod val="60000"/>
              <a:lumOff val="40000"/>
            </a:schemeClr>
          </a:solidFill>
          <a:effectLst/>
        </p:spPr>
        <p:txBody>
          <a:bodyPr/>
          <a:lstStyle/>
          <a:p>
            <a:pPr marL="0" indent="0">
              <a:buNone/>
            </a:pPr>
            <a:r>
              <a:rPr lang="en-US" dirty="0">
                <a:solidFill>
                  <a:schemeClr val="bg1"/>
                </a:solidFill>
              </a:rPr>
              <a:t>						Who Responded?</a:t>
            </a:r>
          </a:p>
        </p:txBody>
      </p:sp>
      <p:sp>
        <p:nvSpPr>
          <p:cNvPr id="14" name="Rectangle 13">
            <a:extLst>
              <a:ext uri="{FF2B5EF4-FFF2-40B4-BE49-F238E27FC236}">
                <a16:creationId xmlns:a16="http://schemas.microsoft.com/office/drawing/2014/main" id="{A8796CE2-6A11-C929-031B-D400CFEBA94A}"/>
              </a:ext>
            </a:extLst>
          </p:cNvPr>
          <p:cNvSpPr/>
          <p:nvPr/>
        </p:nvSpPr>
        <p:spPr>
          <a:xfrm rot="1856592">
            <a:off x="2055795" y="514579"/>
            <a:ext cx="167203" cy="12805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04FA3E-4626-F44A-7761-A498DCE2E669}"/>
              </a:ext>
            </a:extLst>
          </p:cNvPr>
          <p:cNvSpPr/>
          <p:nvPr/>
        </p:nvSpPr>
        <p:spPr>
          <a:xfrm rot="1856592">
            <a:off x="10593990" y="525410"/>
            <a:ext cx="187679" cy="12023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87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20</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711753C-AC77-326D-2C36-DF92299E5EFD}"/>
              </a:ext>
            </a:extLst>
          </p:cNvPr>
          <p:cNvSpPr txBox="1"/>
          <p:nvPr/>
        </p:nvSpPr>
        <p:spPr>
          <a:xfrm rot="16200000">
            <a:off x="-65722" y="3547447"/>
            <a:ext cx="5907316"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Biking</a:t>
            </a:r>
          </a:p>
        </p:txBody>
      </p:sp>
      <p:pic>
        <p:nvPicPr>
          <p:cNvPr id="3" name="Picture 2">
            <a:extLst>
              <a:ext uri="{FF2B5EF4-FFF2-40B4-BE49-F238E27FC236}">
                <a16:creationId xmlns:a16="http://schemas.microsoft.com/office/drawing/2014/main" id="{893AB289-BD79-0064-8229-25E48DE00DEA}"/>
              </a:ext>
            </a:extLst>
          </p:cNvPr>
          <p:cNvPicPr>
            <a:picLocks noChangeAspect="1"/>
          </p:cNvPicPr>
          <p:nvPr/>
        </p:nvPicPr>
        <p:blipFill>
          <a:blip r:embed="rId2"/>
          <a:stretch>
            <a:fillRect/>
          </a:stretch>
        </p:blipFill>
        <p:spPr>
          <a:xfrm>
            <a:off x="3072602" y="1373666"/>
            <a:ext cx="6216293" cy="5312105"/>
          </a:xfrm>
          <a:prstGeom prst="rect">
            <a:avLst/>
          </a:prstGeom>
        </p:spPr>
      </p:pic>
      <p:pic>
        <p:nvPicPr>
          <p:cNvPr id="9" name="Picture 8">
            <a:extLst>
              <a:ext uri="{FF2B5EF4-FFF2-40B4-BE49-F238E27FC236}">
                <a16:creationId xmlns:a16="http://schemas.microsoft.com/office/drawing/2014/main" id="{108C57BC-27F2-E22F-A656-E8DEB66A1402}"/>
              </a:ext>
            </a:extLst>
          </p:cNvPr>
          <p:cNvPicPr>
            <a:picLocks noChangeAspect="1"/>
          </p:cNvPicPr>
          <p:nvPr/>
        </p:nvPicPr>
        <p:blipFill>
          <a:blip r:embed="rId3"/>
          <a:stretch>
            <a:fillRect/>
          </a:stretch>
        </p:blipFill>
        <p:spPr>
          <a:xfrm>
            <a:off x="1598952" y="5909154"/>
            <a:ext cx="819985" cy="812322"/>
          </a:xfrm>
          <a:prstGeom prst="rect">
            <a:avLst/>
          </a:prstGeom>
        </p:spPr>
      </p:pic>
    </p:spTree>
    <p:extLst>
      <p:ext uri="{BB962C8B-B14F-4D97-AF65-F5344CB8AC3E}">
        <p14:creationId xmlns:p14="http://schemas.microsoft.com/office/powerpoint/2010/main" val="399723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21</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6B35D7-F78F-84FB-EDA9-49F68533D1C9}"/>
              </a:ext>
            </a:extLst>
          </p:cNvPr>
          <p:cNvSpPr txBox="1"/>
          <p:nvPr/>
        </p:nvSpPr>
        <p:spPr>
          <a:xfrm>
            <a:off x="1122133" y="1540275"/>
            <a:ext cx="987944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Pedestrian                            99 Markers with 48 comments</a:t>
            </a:r>
          </a:p>
        </p:txBody>
      </p:sp>
      <p:sp>
        <p:nvSpPr>
          <p:cNvPr id="3" name="TextBox 2">
            <a:extLst>
              <a:ext uri="{FF2B5EF4-FFF2-40B4-BE49-F238E27FC236}">
                <a16:creationId xmlns:a16="http://schemas.microsoft.com/office/drawing/2014/main" id="{E40D098E-F960-0D9C-B66B-71B8A905CB49}"/>
              </a:ext>
            </a:extLst>
          </p:cNvPr>
          <p:cNvSpPr txBox="1"/>
          <p:nvPr/>
        </p:nvSpPr>
        <p:spPr>
          <a:xfrm>
            <a:off x="404833" y="1985915"/>
            <a:ext cx="3567092" cy="2031325"/>
          </a:xfrm>
          <a:prstGeom prst="rect">
            <a:avLst/>
          </a:prstGeom>
          <a:solidFill>
            <a:schemeClr val="accent6"/>
          </a:solidFill>
        </p:spPr>
        <p:txBody>
          <a:bodyPr wrap="square">
            <a:spAutoFit/>
          </a:bodyPr>
          <a:lstStyle/>
          <a:p>
            <a:r>
              <a:rPr lang="en-US" dirty="0">
                <a:solidFill>
                  <a:schemeClr val="bg1"/>
                </a:solidFill>
              </a:rPr>
              <a:t>Category Breakdown</a:t>
            </a:r>
          </a:p>
          <a:p>
            <a:pPr marL="285750" indent="-285750">
              <a:buFont typeface="Arial" panose="020B0604020202020204" pitchFamily="34" charset="0"/>
              <a:buChar char="•"/>
            </a:pPr>
            <a:r>
              <a:rPr lang="en-US" sz="1800" dirty="0">
                <a:solidFill>
                  <a:schemeClr val="bg1"/>
                </a:solidFill>
              </a:rPr>
              <a:t>Sidewalk Needed - 31 </a:t>
            </a:r>
          </a:p>
          <a:p>
            <a:pPr marL="285750" indent="-285750">
              <a:buFont typeface="Arial" panose="020B0604020202020204" pitchFamily="34" charset="0"/>
              <a:buChar char="•"/>
            </a:pPr>
            <a:r>
              <a:rPr lang="en-US" sz="1800" dirty="0">
                <a:solidFill>
                  <a:schemeClr val="bg1"/>
                </a:solidFill>
              </a:rPr>
              <a:t>Crosswalk Needed - 1 </a:t>
            </a:r>
          </a:p>
          <a:p>
            <a:pPr marL="285750" indent="-285750">
              <a:buFont typeface="Arial" panose="020B0604020202020204" pitchFamily="34" charset="0"/>
              <a:buChar char="•"/>
            </a:pPr>
            <a:r>
              <a:rPr lang="en-US" sz="1800" dirty="0">
                <a:solidFill>
                  <a:schemeClr val="bg1"/>
                </a:solidFill>
              </a:rPr>
              <a:t>Greenway Needed -  8</a:t>
            </a:r>
          </a:p>
          <a:p>
            <a:pPr marL="285750" indent="-285750">
              <a:buFont typeface="Arial" panose="020B0604020202020204" pitchFamily="34" charset="0"/>
              <a:buChar char="•"/>
            </a:pPr>
            <a:r>
              <a:rPr lang="en-US" dirty="0">
                <a:solidFill>
                  <a:schemeClr val="bg1"/>
                </a:solidFill>
              </a:rPr>
              <a:t>Gaps in sidewalk - 3</a:t>
            </a:r>
            <a:endParaRPr lang="en-US" sz="1800" dirty="0">
              <a:solidFill>
                <a:schemeClr val="bg1"/>
              </a:solidFill>
            </a:endParaRPr>
          </a:p>
          <a:p>
            <a:pPr marL="285750" indent="-285750">
              <a:buFont typeface="Arial" panose="020B0604020202020204" pitchFamily="34" charset="0"/>
              <a:buChar char="•"/>
            </a:pPr>
            <a:r>
              <a:rPr lang="en-US" dirty="0">
                <a:solidFill>
                  <a:schemeClr val="bg1"/>
                </a:solidFill>
              </a:rPr>
              <a:t>Speeding in pedestrian areas - 2</a:t>
            </a: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Other - 3</a:t>
            </a:r>
          </a:p>
        </p:txBody>
      </p:sp>
      <p:sp>
        <p:nvSpPr>
          <p:cNvPr id="24" name="TextBox 23">
            <a:extLst>
              <a:ext uri="{FF2B5EF4-FFF2-40B4-BE49-F238E27FC236}">
                <a16:creationId xmlns:a16="http://schemas.microsoft.com/office/drawing/2014/main" id="{A1CBE731-69D8-8A01-E60F-524F6B20B444}"/>
              </a:ext>
            </a:extLst>
          </p:cNvPr>
          <p:cNvSpPr txBox="1"/>
          <p:nvPr/>
        </p:nvSpPr>
        <p:spPr>
          <a:xfrm>
            <a:off x="4024993" y="1985915"/>
            <a:ext cx="7919357" cy="4770537"/>
          </a:xfrm>
          <a:prstGeom prst="rect">
            <a:avLst/>
          </a:prstGeom>
          <a:solidFill>
            <a:schemeClr val="accent6">
              <a:lumMod val="75000"/>
            </a:schemeClr>
          </a:solidFill>
        </p:spPr>
        <p:txBody>
          <a:bodyPr wrap="square" rtlCol="0">
            <a:spAutoFit/>
          </a:bodyPr>
          <a:lstStyle/>
          <a:p>
            <a:r>
              <a:rPr lang="en-US" sz="1600" dirty="0">
                <a:solidFill>
                  <a:schemeClr val="bg1"/>
                </a:solidFill>
              </a:rPr>
              <a:t>Comment Summary</a:t>
            </a:r>
          </a:p>
          <a:p>
            <a:pPr marL="285750" indent="-285750">
              <a:buFont typeface="Arial" panose="020B0604020202020204" pitchFamily="34" charset="0"/>
              <a:buChar char="•"/>
            </a:pPr>
            <a:r>
              <a:rPr lang="en-US" sz="1600" dirty="0">
                <a:solidFill>
                  <a:schemeClr val="bg1"/>
                </a:solidFill>
              </a:rPr>
              <a:t>Eden</a:t>
            </a:r>
          </a:p>
          <a:p>
            <a:pPr marL="742950" lvl="1" indent="-285750">
              <a:buFont typeface="Arial" panose="020B0604020202020204" pitchFamily="34" charset="0"/>
              <a:buChar char="•"/>
            </a:pPr>
            <a:r>
              <a:rPr lang="en-US" sz="1600" dirty="0">
                <a:solidFill>
                  <a:schemeClr val="bg1"/>
                </a:solidFill>
              </a:rPr>
              <a:t>Need sidewalks</a:t>
            </a:r>
          </a:p>
          <a:p>
            <a:pPr marL="1200150" lvl="2" indent="-285750">
              <a:buFont typeface="Arial" panose="020B0604020202020204" pitchFamily="34" charset="0"/>
              <a:buChar char="•"/>
            </a:pPr>
            <a:r>
              <a:rPr lang="en-US" sz="1600" dirty="0">
                <a:solidFill>
                  <a:schemeClr val="bg1"/>
                </a:solidFill>
              </a:rPr>
              <a:t>Country Club Dr, Van Buren Rd, W Meadow Rd, Old 87, Church St, S Hamilton</a:t>
            </a:r>
          </a:p>
          <a:p>
            <a:pPr marL="1200150" lvl="2" indent="-285750">
              <a:buFont typeface="Arial" panose="020B0604020202020204" pitchFamily="34" charset="0"/>
              <a:buChar char="•"/>
            </a:pPr>
            <a:r>
              <a:rPr lang="en-US" sz="1600" dirty="0">
                <a:solidFill>
                  <a:schemeClr val="bg1"/>
                </a:solidFill>
              </a:rPr>
              <a:t>Throughout Downtown </a:t>
            </a:r>
          </a:p>
          <a:p>
            <a:pPr marL="742950" lvl="1" indent="-285750">
              <a:buFont typeface="Arial" panose="020B0604020202020204" pitchFamily="34" charset="0"/>
              <a:buChar char="•"/>
            </a:pPr>
            <a:r>
              <a:rPr lang="en-US" sz="1600" dirty="0">
                <a:solidFill>
                  <a:schemeClr val="bg1"/>
                </a:solidFill>
              </a:rPr>
              <a:t>More greenways along Smith River, Dan River, and Matrimony Creek</a:t>
            </a:r>
          </a:p>
          <a:p>
            <a:pPr marL="742950" lvl="1" indent="-285750">
              <a:buFont typeface="Arial" panose="020B0604020202020204" pitchFamily="34" charset="0"/>
              <a:buChar char="•"/>
            </a:pPr>
            <a:r>
              <a:rPr lang="en-US" sz="1600" dirty="0">
                <a:solidFill>
                  <a:schemeClr val="bg1"/>
                </a:solidFill>
              </a:rPr>
              <a:t>Speeding on Country Club Dr needs to be addressed</a:t>
            </a:r>
          </a:p>
          <a:p>
            <a:pPr marL="285750" indent="-285750">
              <a:buFont typeface="Arial" panose="020B0604020202020204" pitchFamily="34" charset="0"/>
              <a:buChar char="•"/>
            </a:pPr>
            <a:r>
              <a:rPr lang="en-US" sz="1600" dirty="0">
                <a:solidFill>
                  <a:schemeClr val="bg1"/>
                </a:solidFill>
              </a:rPr>
              <a:t>Reidsville</a:t>
            </a:r>
          </a:p>
          <a:p>
            <a:pPr marL="742950" lvl="1" indent="-285750">
              <a:buFont typeface="Arial" panose="020B0604020202020204" pitchFamily="34" charset="0"/>
              <a:buChar char="•"/>
            </a:pPr>
            <a:r>
              <a:rPr lang="en-US" sz="1600" dirty="0">
                <a:solidFill>
                  <a:schemeClr val="bg1"/>
                </a:solidFill>
              </a:rPr>
              <a:t>Need sidewalks</a:t>
            </a:r>
          </a:p>
          <a:p>
            <a:pPr marL="1200150" lvl="2" indent="-285750">
              <a:buFont typeface="Arial" panose="020B0604020202020204" pitchFamily="34" charset="0"/>
              <a:buChar char="•"/>
            </a:pPr>
            <a:r>
              <a:rPr lang="en-US" sz="1600" dirty="0">
                <a:solidFill>
                  <a:schemeClr val="bg1"/>
                </a:solidFill>
              </a:rPr>
              <a:t>Downtown, W Harrison, US 29Bus, NC 65, S Scales St, Maple Ave, Belmont Dr</a:t>
            </a:r>
          </a:p>
          <a:p>
            <a:pPr marL="742950" lvl="1" indent="-285750">
              <a:buFont typeface="Arial" panose="020B0604020202020204" pitchFamily="34" charset="0"/>
              <a:buChar char="•"/>
            </a:pPr>
            <a:r>
              <a:rPr lang="en-US" sz="1600" dirty="0">
                <a:solidFill>
                  <a:schemeClr val="bg1"/>
                </a:solidFill>
              </a:rPr>
              <a:t>Need Greenways to Lake Reidsville </a:t>
            </a:r>
          </a:p>
          <a:p>
            <a:pPr marL="285750" indent="-285750">
              <a:buFont typeface="Arial" panose="020B0604020202020204" pitchFamily="34" charset="0"/>
              <a:buChar char="•"/>
            </a:pPr>
            <a:r>
              <a:rPr lang="en-US" sz="1600" dirty="0">
                <a:solidFill>
                  <a:schemeClr val="bg1"/>
                </a:solidFill>
              </a:rPr>
              <a:t>Wentworth</a:t>
            </a:r>
          </a:p>
          <a:p>
            <a:pPr marL="742950" lvl="1" indent="-285750">
              <a:buFont typeface="Arial" panose="020B0604020202020204" pitchFamily="34" charset="0"/>
              <a:buChar char="•"/>
            </a:pPr>
            <a:r>
              <a:rPr lang="en-US" sz="1600" dirty="0">
                <a:solidFill>
                  <a:schemeClr val="bg1"/>
                </a:solidFill>
              </a:rPr>
              <a:t>Need sidewalks on NC 87, NC 65, Country Home</a:t>
            </a:r>
          </a:p>
          <a:p>
            <a:pPr marL="285750" indent="-285750">
              <a:buFont typeface="Arial" panose="020B0604020202020204" pitchFamily="34" charset="0"/>
              <a:buChar char="•"/>
            </a:pPr>
            <a:r>
              <a:rPr lang="en-US" sz="1600" dirty="0">
                <a:solidFill>
                  <a:schemeClr val="bg1"/>
                </a:solidFill>
              </a:rPr>
              <a:t>Stoneville</a:t>
            </a:r>
          </a:p>
          <a:p>
            <a:pPr marL="742950" lvl="1" indent="-285750">
              <a:buFont typeface="Arial" panose="020B0604020202020204" pitchFamily="34" charset="0"/>
              <a:buChar char="•"/>
            </a:pPr>
            <a:r>
              <a:rPr lang="en-US" sz="1600" dirty="0">
                <a:solidFill>
                  <a:schemeClr val="bg1"/>
                </a:solidFill>
              </a:rPr>
              <a:t>Sidewalks to MRSP</a:t>
            </a:r>
          </a:p>
          <a:p>
            <a:pPr marL="285750" indent="-285750">
              <a:buFont typeface="Arial" panose="020B0604020202020204" pitchFamily="34" charset="0"/>
              <a:buChar char="•"/>
            </a:pPr>
            <a:r>
              <a:rPr lang="en-US" sz="1600" dirty="0">
                <a:solidFill>
                  <a:schemeClr val="bg1"/>
                </a:solidFill>
              </a:rPr>
              <a:t>Madison &amp; Mayodan</a:t>
            </a:r>
          </a:p>
          <a:p>
            <a:pPr marL="742950" lvl="1" indent="-285750">
              <a:buFont typeface="Arial" panose="020B0604020202020204" pitchFamily="34" charset="0"/>
              <a:buChar char="•"/>
            </a:pPr>
            <a:r>
              <a:rPr lang="en-US" sz="1600" dirty="0">
                <a:solidFill>
                  <a:schemeClr val="bg1"/>
                </a:solidFill>
              </a:rPr>
              <a:t>More sidewalks in both downtowns and between downtowns</a:t>
            </a:r>
          </a:p>
          <a:p>
            <a:pPr marL="742950" lvl="1" indent="-285750">
              <a:buFont typeface="Arial" panose="020B0604020202020204" pitchFamily="34" charset="0"/>
              <a:buChar char="•"/>
            </a:pPr>
            <a:r>
              <a:rPr lang="en-US" sz="1600" dirty="0">
                <a:solidFill>
                  <a:schemeClr val="bg1"/>
                </a:solidFill>
              </a:rPr>
              <a:t>Sidewalks need on Hwy St, US 311, NC 135</a:t>
            </a:r>
          </a:p>
          <a:p>
            <a:pPr marL="742950" lvl="1" indent="-285750">
              <a:buFont typeface="Arial" panose="020B0604020202020204" pitchFamily="34" charset="0"/>
              <a:buChar char="•"/>
            </a:pPr>
            <a:r>
              <a:rPr lang="en-US" sz="1600" dirty="0">
                <a:solidFill>
                  <a:schemeClr val="bg1"/>
                </a:solidFill>
              </a:rPr>
              <a:t>Greenways and connections along Mayo River to MRSP</a:t>
            </a:r>
          </a:p>
        </p:txBody>
      </p:sp>
      <p:sp>
        <p:nvSpPr>
          <p:cNvPr id="42" name="Arrow: Right 41">
            <a:extLst>
              <a:ext uri="{FF2B5EF4-FFF2-40B4-BE49-F238E27FC236}">
                <a16:creationId xmlns:a16="http://schemas.microsoft.com/office/drawing/2014/main" id="{14CDEFFA-523B-D5F2-E4EF-67AB608AE197}"/>
              </a:ext>
            </a:extLst>
          </p:cNvPr>
          <p:cNvSpPr/>
          <p:nvPr/>
        </p:nvSpPr>
        <p:spPr>
          <a:xfrm>
            <a:off x="4660814" y="1658739"/>
            <a:ext cx="808265" cy="126340"/>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descr="Walk with solid fill">
            <a:extLst>
              <a:ext uri="{FF2B5EF4-FFF2-40B4-BE49-F238E27FC236}">
                <a16:creationId xmlns:a16="http://schemas.microsoft.com/office/drawing/2014/main" id="{856D2ACE-F418-57D9-135B-5F4AF4C763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423" y="4971864"/>
            <a:ext cx="1501575" cy="1293438"/>
          </a:xfrm>
          <a:prstGeom prst="rect">
            <a:avLst/>
          </a:prstGeom>
        </p:spPr>
      </p:pic>
    </p:spTree>
    <p:extLst>
      <p:ext uri="{BB962C8B-B14F-4D97-AF65-F5344CB8AC3E}">
        <p14:creationId xmlns:p14="http://schemas.microsoft.com/office/powerpoint/2010/main" val="114375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22</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711753C-AC77-326D-2C36-DF92299E5EFD}"/>
              </a:ext>
            </a:extLst>
          </p:cNvPr>
          <p:cNvSpPr txBox="1"/>
          <p:nvPr/>
        </p:nvSpPr>
        <p:spPr>
          <a:xfrm rot="16200000">
            <a:off x="-65722" y="3547447"/>
            <a:ext cx="5907316"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Pedestrian</a:t>
            </a:r>
          </a:p>
        </p:txBody>
      </p:sp>
      <p:pic>
        <p:nvPicPr>
          <p:cNvPr id="9" name="Picture 8">
            <a:extLst>
              <a:ext uri="{FF2B5EF4-FFF2-40B4-BE49-F238E27FC236}">
                <a16:creationId xmlns:a16="http://schemas.microsoft.com/office/drawing/2014/main" id="{70C0EBAB-D4D9-F2F3-0F75-2939E03DF56D}"/>
              </a:ext>
            </a:extLst>
          </p:cNvPr>
          <p:cNvPicPr>
            <a:picLocks noChangeAspect="1"/>
          </p:cNvPicPr>
          <p:nvPr/>
        </p:nvPicPr>
        <p:blipFill>
          <a:blip r:embed="rId2"/>
          <a:stretch>
            <a:fillRect/>
          </a:stretch>
        </p:blipFill>
        <p:spPr>
          <a:xfrm>
            <a:off x="3072603" y="1359529"/>
            <a:ext cx="5593532" cy="5326242"/>
          </a:xfrm>
          <a:prstGeom prst="rect">
            <a:avLst/>
          </a:prstGeom>
        </p:spPr>
      </p:pic>
      <p:pic>
        <p:nvPicPr>
          <p:cNvPr id="3" name="Picture 2">
            <a:extLst>
              <a:ext uri="{FF2B5EF4-FFF2-40B4-BE49-F238E27FC236}">
                <a16:creationId xmlns:a16="http://schemas.microsoft.com/office/drawing/2014/main" id="{D19D8D81-1BF8-86E7-2A93-480498669673}"/>
              </a:ext>
            </a:extLst>
          </p:cNvPr>
          <p:cNvPicPr>
            <a:picLocks noChangeAspect="1"/>
          </p:cNvPicPr>
          <p:nvPr/>
        </p:nvPicPr>
        <p:blipFill>
          <a:blip r:embed="rId3"/>
          <a:stretch>
            <a:fillRect/>
          </a:stretch>
        </p:blipFill>
        <p:spPr>
          <a:xfrm>
            <a:off x="1759437" y="5796826"/>
            <a:ext cx="841150" cy="793983"/>
          </a:xfrm>
          <a:prstGeom prst="rect">
            <a:avLst/>
          </a:prstGeom>
        </p:spPr>
      </p:pic>
    </p:spTree>
    <p:extLst>
      <p:ext uri="{BB962C8B-B14F-4D97-AF65-F5344CB8AC3E}">
        <p14:creationId xmlns:p14="http://schemas.microsoft.com/office/powerpoint/2010/main" val="365724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23</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6B35D7-F78F-84FB-EDA9-49F68533D1C9}"/>
              </a:ext>
            </a:extLst>
          </p:cNvPr>
          <p:cNvSpPr txBox="1"/>
          <p:nvPr/>
        </p:nvSpPr>
        <p:spPr>
          <a:xfrm>
            <a:off x="1122133" y="1540275"/>
            <a:ext cx="987944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Destinations                            49 Markers with 30 comments</a:t>
            </a:r>
          </a:p>
        </p:txBody>
      </p:sp>
      <p:sp>
        <p:nvSpPr>
          <p:cNvPr id="3" name="TextBox 2">
            <a:extLst>
              <a:ext uri="{FF2B5EF4-FFF2-40B4-BE49-F238E27FC236}">
                <a16:creationId xmlns:a16="http://schemas.microsoft.com/office/drawing/2014/main" id="{E40D098E-F960-0D9C-B66B-71B8A905CB49}"/>
              </a:ext>
            </a:extLst>
          </p:cNvPr>
          <p:cNvSpPr txBox="1"/>
          <p:nvPr/>
        </p:nvSpPr>
        <p:spPr>
          <a:xfrm>
            <a:off x="825623" y="2076216"/>
            <a:ext cx="3799643" cy="4401205"/>
          </a:xfrm>
          <a:prstGeom prst="rect">
            <a:avLst/>
          </a:prstGeom>
          <a:solidFill>
            <a:schemeClr val="accent6">
              <a:lumMod val="75000"/>
            </a:schemeClr>
          </a:solidFill>
        </p:spPr>
        <p:txBody>
          <a:bodyPr wrap="square">
            <a:spAutoFit/>
          </a:bodyPr>
          <a:lstStyle/>
          <a:p>
            <a:r>
              <a:rPr lang="en-US" sz="2000" dirty="0">
                <a:solidFill>
                  <a:schemeClr val="bg1"/>
                </a:solidFill>
              </a:rPr>
              <a:t>Destinations</a:t>
            </a:r>
          </a:p>
          <a:p>
            <a:pPr marL="285750" indent="-285750">
              <a:buFont typeface="Arial" panose="020B0604020202020204" pitchFamily="34" charset="0"/>
              <a:buChar char="•"/>
            </a:pPr>
            <a:r>
              <a:rPr lang="en-US" sz="2000" dirty="0" err="1">
                <a:solidFill>
                  <a:schemeClr val="bg1"/>
                </a:solidFill>
              </a:rPr>
              <a:t>Albaad</a:t>
            </a:r>
            <a:r>
              <a:rPr lang="en-US" sz="2000" dirty="0">
                <a:solidFill>
                  <a:schemeClr val="bg1"/>
                </a:solidFill>
              </a:rPr>
              <a:t> USA *</a:t>
            </a:r>
          </a:p>
          <a:p>
            <a:pPr marL="285750" indent="-285750">
              <a:buFont typeface="Arial" panose="020B0604020202020204" pitchFamily="34" charset="0"/>
              <a:buChar char="•"/>
            </a:pPr>
            <a:r>
              <a:rPr lang="en-US" sz="2000" dirty="0">
                <a:solidFill>
                  <a:schemeClr val="bg1"/>
                </a:solidFill>
              </a:rPr>
              <a:t>Ashcroft Commons *</a:t>
            </a:r>
          </a:p>
          <a:p>
            <a:pPr marL="285750" indent="-285750">
              <a:buFont typeface="Arial" panose="020B0604020202020204" pitchFamily="34" charset="0"/>
              <a:buChar char="•"/>
            </a:pPr>
            <a:r>
              <a:rPr lang="en-US" sz="2000" dirty="0">
                <a:solidFill>
                  <a:schemeClr val="bg1"/>
                </a:solidFill>
              </a:rPr>
              <a:t>Bradford Pkwy in Greensboro *</a:t>
            </a:r>
          </a:p>
          <a:p>
            <a:pPr marL="285750" indent="-285750">
              <a:buFont typeface="Arial" panose="020B0604020202020204" pitchFamily="34" charset="0"/>
              <a:buChar char="•"/>
            </a:pPr>
            <a:r>
              <a:rPr lang="en-US" sz="2000" dirty="0">
                <a:solidFill>
                  <a:schemeClr val="bg1"/>
                </a:solidFill>
              </a:rPr>
              <a:t>Dan River - 4</a:t>
            </a:r>
          </a:p>
          <a:p>
            <a:pPr marL="285750" indent="-285750">
              <a:buFont typeface="Arial" panose="020B0604020202020204" pitchFamily="34" charset="0"/>
              <a:buChar char="•"/>
            </a:pPr>
            <a:r>
              <a:rPr lang="en-US" sz="2000" dirty="0">
                <a:solidFill>
                  <a:schemeClr val="bg1"/>
                </a:solidFill>
              </a:rPr>
              <a:t>Dan River Access Boat Launch</a:t>
            </a:r>
          </a:p>
          <a:p>
            <a:pPr marL="285750" indent="-285750">
              <a:buFont typeface="Arial" panose="020B0604020202020204" pitchFamily="34" charset="0"/>
              <a:buChar char="•"/>
            </a:pPr>
            <a:r>
              <a:rPr lang="en-US" sz="2000" dirty="0">
                <a:solidFill>
                  <a:schemeClr val="bg1"/>
                </a:solidFill>
              </a:rPr>
              <a:t>Eden</a:t>
            </a:r>
          </a:p>
          <a:p>
            <a:pPr marL="285750" indent="-285750">
              <a:buFont typeface="Arial" panose="020B0604020202020204" pitchFamily="34" charset="0"/>
              <a:buChar char="•"/>
            </a:pPr>
            <a:r>
              <a:rPr lang="en-US" sz="2000" dirty="0">
                <a:solidFill>
                  <a:schemeClr val="bg1"/>
                </a:solidFill>
              </a:rPr>
              <a:t>Greensboro</a:t>
            </a:r>
          </a:p>
          <a:p>
            <a:pPr marL="285750" indent="-285750">
              <a:buFont typeface="Arial" panose="020B0604020202020204" pitchFamily="34" charset="0"/>
              <a:buChar char="•"/>
            </a:pPr>
            <a:r>
              <a:rPr lang="en-US" sz="2000" dirty="0">
                <a:solidFill>
                  <a:schemeClr val="bg1"/>
                </a:solidFill>
              </a:rPr>
              <a:t>Greyhound Greensboro Bus Stop *</a:t>
            </a:r>
          </a:p>
          <a:p>
            <a:pPr marL="285750" indent="-285750">
              <a:buFont typeface="Arial" panose="020B0604020202020204" pitchFamily="34" charset="0"/>
              <a:buChar char="•"/>
            </a:pPr>
            <a:r>
              <a:rPr lang="en-US" sz="2000" dirty="0">
                <a:solidFill>
                  <a:schemeClr val="bg1"/>
                </a:solidFill>
              </a:rPr>
              <a:t>Jacobs Creek Batteau Landing*</a:t>
            </a:r>
          </a:p>
          <a:p>
            <a:pPr marL="285750" indent="-285750">
              <a:buFont typeface="Arial" panose="020B0604020202020204" pitchFamily="34" charset="0"/>
              <a:buChar char="•"/>
            </a:pPr>
            <a:r>
              <a:rPr lang="en-US" sz="2000" dirty="0">
                <a:solidFill>
                  <a:schemeClr val="bg1"/>
                </a:solidFill>
              </a:rPr>
              <a:t>Jaycee Park</a:t>
            </a:r>
          </a:p>
          <a:p>
            <a:pPr marL="285750" indent="-285750">
              <a:buFont typeface="Arial" panose="020B0604020202020204" pitchFamily="34" charset="0"/>
              <a:buChar char="•"/>
            </a:pPr>
            <a:r>
              <a:rPr lang="en-US" sz="2000" dirty="0">
                <a:solidFill>
                  <a:schemeClr val="bg1"/>
                </a:solidFill>
              </a:rPr>
              <a:t>King Memorial Baptist Church*</a:t>
            </a:r>
          </a:p>
          <a:p>
            <a:pPr marL="285750" indent="-285750">
              <a:buFont typeface="Arial" panose="020B0604020202020204" pitchFamily="34" charset="0"/>
              <a:buChar char="•"/>
            </a:pPr>
            <a:r>
              <a:rPr lang="en-US" sz="2000" dirty="0">
                <a:solidFill>
                  <a:schemeClr val="bg1"/>
                </a:solidFill>
              </a:rPr>
              <a:t>Lake Hunt - 2</a:t>
            </a:r>
          </a:p>
        </p:txBody>
      </p:sp>
      <p:sp>
        <p:nvSpPr>
          <p:cNvPr id="42" name="Arrow: Right 41">
            <a:extLst>
              <a:ext uri="{FF2B5EF4-FFF2-40B4-BE49-F238E27FC236}">
                <a16:creationId xmlns:a16="http://schemas.microsoft.com/office/drawing/2014/main" id="{14CDEFFA-523B-D5F2-E4EF-67AB608AE197}"/>
              </a:ext>
            </a:extLst>
          </p:cNvPr>
          <p:cNvSpPr/>
          <p:nvPr/>
        </p:nvSpPr>
        <p:spPr>
          <a:xfrm>
            <a:off x="4835326" y="1661771"/>
            <a:ext cx="808265" cy="126340"/>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4A1C3D6-2B78-02F4-0448-955A2441878D}"/>
              </a:ext>
            </a:extLst>
          </p:cNvPr>
          <p:cNvSpPr txBox="1"/>
          <p:nvPr/>
        </p:nvSpPr>
        <p:spPr>
          <a:xfrm>
            <a:off x="8655957" y="4107541"/>
            <a:ext cx="3125107" cy="646331"/>
          </a:xfrm>
          <a:prstGeom prst="rect">
            <a:avLst/>
          </a:prstGeom>
          <a:noFill/>
        </p:spPr>
        <p:txBody>
          <a:bodyPr wrap="square" rtlCol="0">
            <a:spAutoFit/>
          </a:bodyPr>
          <a:lstStyle/>
          <a:p>
            <a:r>
              <a:rPr lang="en-US" dirty="0">
                <a:solidFill>
                  <a:schemeClr val="accent6">
                    <a:lumMod val="75000"/>
                  </a:schemeClr>
                </a:solidFill>
              </a:rPr>
              <a:t>* denotes destinations not on our existing key destination list. </a:t>
            </a:r>
          </a:p>
        </p:txBody>
      </p:sp>
      <p:sp>
        <p:nvSpPr>
          <p:cNvPr id="12" name="TextBox 11">
            <a:extLst>
              <a:ext uri="{FF2B5EF4-FFF2-40B4-BE49-F238E27FC236}">
                <a16:creationId xmlns:a16="http://schemas.microsoft.com/office/drawing/2014/main" id="{CBEE13CE-1847-8B45-D413-C8A785B0B880}"/>
              </a:ext>
            </a:extLst>
          </p:cNvPr>
          <p:cNvSpPr txBox="1"/>
          <p:nvPr/>
        </p:nvSpPr>
        <p:spPr>
          <a:xfrm>
            <a:off x="4625266" y="2076216"/>
            <a:ext cx="3996287" cy="4062651"/>
          </a:xfrm>
          <a:prstGeom prst="rect">
            <a:avLst/>
          </a:prstGeom>
          <a:solidFill>
            <a:schemeClr val="accent6">
              <a:lumMod val="75000"/>
            </a:schemeClr>
          </a:solidFill>
        </p:spPr>
        <p:txBody>
          <a:bodyPr wrap="none" rtlCol="0">
            <a:spAutoFit/>
          </a:bodyPr>
          <a:lstStyle/>
          <a:p>
            <a:pPr marL="285750" indent="-285750">
              <a:buFont typeface="Arial" panose="020B0604020202020204" pitchFamily="34" charset="0"/>
              <a:buChar char="•"/>
            </a:pPr>
            <a:r>
              <a:rPr lang="en-US" sz="2000" dirty="0">
                <a:solidFill>
                  <a:schemeClr val="bg1"/>
                </a:solidFill>
              </a:rPr>
              <a:t>Lake Reidsville</a:t>
            </a:r>
          </a:p>
          <a:p>
            <a:pPr marL="285750" indent="-285750">
              <a:buFont typeface="Arial" panose="020B0604020202020204" pitchFamily="34" charset="0"/>
              <a:buChar char="•"/>
            </a:pPr>
            <a:r>
              <a:rPr lang="en-US" sz="2000" dirty="0" err="1">
                <a:solidFill>
                  <a:schemeClr val="bg1"/>
                </a:solidFill>
              </a:rPr>
              <a:t>Lynrock</a:t>
            </a:r>
            <a:r>
              <a:rPr lang="en-US" sz="2000" dirty="0">
                <a:solidFill>
                  <a:schemeClr val="bg1"/>
                </a:solidFill>
              </a:rPr>
              <a:t> Golf Club*</a:t>
            </a:r>
          </a:p>
          <a:p>
            <a:pPr marL="285750" indent="-285750">
              <a:buFont typeface="Arial" panose="020B0604020202020204" pitchFamily="34" charset="0"/>
              <a:buChar char="•"/>
            </a:pPr>
            <a:r>
              <a:rPr lang="en-US" sz="2000" dirty="0">
                <a:solidFill>
                  <a:schemeClr val="bg1"/>
                </a:solidFill>
              </a:rPr>
              <a:t>Madison/Mayodan - 3</a:t>
            </a:r>
          </a:p>
          <a:p>
            <a:pPr marL="285750" indent="-285750">
              <a:buFont typeface="Arial" panose="020B0604020202020204" pitchFamily="34" charset="0"/>
              <a:buChar char="•"/>
            </a:pPr>
            <a:r>
              <a:rPr lang="en-US" sz="2000" dirty="0">
                <a:solidFill>
                  <a:schemeClr val="bg1"/>
                </a:solidFill>
              </a:rPr>
              <a:t>Madison/Mayodan Rec Center</a:t>
            </a:r>
          </a:p>
          <a:p>
            <a:pPr marL="285750" indent="-285750">
              <a:buFont typeface="Arial" panose="020B0604020202020204" pitchFamily="34" charset="0"/>
              <a:buChar char="•"/>
            </a:pPr>
            <a:r>
              <a:rPr lang="en-US" sz="2000" dirty="0">
                <a:solidFill>
                  <a:schemeClr val="bg1"/>
                </a:solidFill>
              </a:rPr>
              <a:t>Mayo River - 2</a:t>
            </a:r>
          </a:p>
          <a:p>
            <a:pPr marL="285750" indent="-285750">
              <a:buFont typeface="Arial" panose="020B0604020202020204" pitchFamily="34" charset="0"/>
              <a:buChar char="•"/>
            </a:pPr>
            <a:r>
              <a:rPr lang="en-US" sz="2000" dirty="0">
                <a:solidFill>
                  <a:schemeClr val="bg1"/>
                </a:solidFill>
              </a:rPr>
              <a:t>Possible Casino *</a:t>
            </a:r>
          </a:p>
          <a:p>
            <a:pPr marL="285750" indent="-285750">
              <a:buFont typeface="Arial" panose="020B0604020202020204" pitchFamily="34" charset="0"/>
              <a:buChar char="•"/>
            </a:pPr>
            <a:r>
              <a:rPr lang="en-US" sz="2000" dirty="0">
                <a:solidFill>
                  <a:schemeClr val="bg1"/>
                </a:solidFill>
              </a:rPr>
              <a:t>Reidsville - 2</a:t>
            </a:r>
          </a:p>
          <a:p>
            <a:pPr marL="285750" indent="-285750">
              <a:buFont typeface="Arial" panose="020B0604020202020204" pitchFamily="34" charset="0"/>
              <a:buChar char="•"/>
            </a:pPr>
            <a:r>
              <a:rPr lang="en-US" sz="2000" dirty="0">
                <a:solidFill>
                  <a:schemeClr val="bg1"/>
                </a:solidFill>
              </a:rPr>
              <a:t>Reidsville Housing Authority *</a:t>
            </a:r>
          </a:p>
          <a:p>
            <a:pPr marL="285750" indent="-285750">
              <a:buFont typeface="Arial" panose="020B0604020202020204" pitchFamily="34" charset="0"/>
              <a:buChar char="•"/>
            </a:pPr>
            <a:r>
              <a:rPr lang="en-US" sz="2000" dirty="0">
                <a:solidFill>
                  <a:schemeClr val="bg1"/>
                </a:solidFill>
              </a:rPr>
              <a:t>Reidsville Lake</a:t>
            </a:r>
          </a:p>
          <a:p>
            <a:pPr marL="285750" indent="-285750">
              <a:buFont typeface="Arial" panose="020B0604020202020204" pitchFamily="34" charset="0"/>
              <a:buChar char="•"/>
            </a:pPr>
            <a:r>
              <a:rPr lang="en-US" sz="2000" dirty="0">
                <a:solidFill>
                  <a:schemeClr val="bg1"/>
                </a:solidFill>
              </a:rPr>
              <a:t>Rockingham CC Satellite Campus*</a:t>
            </a:r>
          </a:p>
          <a:p>
            <a:pPr marL="285750" indent="-285750">
              <a:buFont typeface="Arial" panose="020B0604020202020204" pitchFamily="34" charset="0"/>
              <a:buChar char="•"/>
            </a:pPr>
            <a:r>
              <a:rPr lang="en-US" sz="2000" dirty="0">
                <a:solidFill>
                  <a:schemeClr val="bg1"/>
                </a:solidFill>
              </a:rPr>
              <a:t>Smith River*</a:t>
            </a:r>
          </a:p>
          <a:p>
            <a:pPr marL="285750" indent="-285750">
              <a:buFont typeface="Arial" panose="020B0604020202020204" pitchFamily="34" charset="0"/>
              <a:buChar char="•"/>
            </a:pPr>
            <a:r>
              <a:rPr lang="en-US" sz="2000" dirty="0">
                <a:solidFill>
                  <a:schemeClr val="bg1"/>
                </a:solidFill>
              </a:rPr>
              <a:t>Stokesdale*</a:t>
            </a:r>
          </a:p>
          <a:p>
            <a:pPr marL="285750" indent="-285750">
              <a:buFont typeface="Arial" panose="020B0604020202020204" pitchFamily="34" charset="0"/>
              <a:buChar char="•"/>
            </a:pPr>
            <a:r>
              <a:rPr lang="en-US" sz="2000" dirty="0">
                <a:solidFill>
                  <a:schemeClr val="bg1"/>
                </a:solidFill>
              </a:rPr>
              <a:t>Stoneville - 3</a:t>
            </a:r>
          </a:p>
        </p:txBody>
      </p:sp>
      <p:sp>
        <p:nvSpPr>
          <p:cNvPr id="13" name="TextBox 12">
            <a:extLst>
              <a:ext uri="{FF2B5EF4-FFF2-40B4-BE49-F238E27FC236}">
                <a16:creationId xmlns:a16="http://schemas.microsoft.com/office/drawing/2014/main" id="{12A44BE5-F183-8D7D-57DB-B6F71FC510A0}"/>
              </a:ext>
            </a:extLst>
          </p:cNvPr>
          <p:cNvSpPr txBox="1"/>
          <p:nvPr/>
        </p:nvSpPr>
        <p:spPr>
          <a:xfrm>
            <a:off x="8128399" y="2075058"/>
            <a:ext cx="3999300" cy="1908215"/>
          </a:xfrm>
          <a:prstGeom prst="rect">
            <a:avLst/>
          </a:prstGeom>
          <a:solidFill>
            <a:schemeClr val="accent6">
              <a:lumMod val="75000"/>
            </a:schemeClr>
          </a:solidFill>
        </p:spPr>
        <p:txBody>
          <a:bodyPr wrap="none" rtlCol="0">
            <a:spAutoFit/>
          </a:bodyPr>
          <a:lstStyle/>
          <a:p>
            <a:pPr marL="285750" indent="-285750">
              <a:buFont typeface="Arial" panose="020B0604020202020204" pitchFamily="34" charset="0"/>
              <a:buChar char="•"/>
            </a:pPr>
            <a:r>
              <a:rPr lang="en-US" sz="2000" dirty="0" err="1">
                <a:solidFill>
                  <a:schemeClr val="bg1"/>
                </a:solidFill>
              </a:rPr>
              <a:t>Swifty's</a:t>
            </a:r>
            <a:r>
              <a:rPr lang="en-US" sz="2000" dirty="0">
                <a:solidFill>
                  <a:schemeClr val="bg1"/>
                </a:solidFill>
              </a:rPr>
              <a:t> Auto Detailing – 2*</a:t>
            </a:r>
          </a:p>
          <a:p>
            <a:pPr marL="285750" indent="-285750">
              <a:buFont typeface="Arial" panose="020B0604020202020204" pitchFamily="34" charset="0"/>
              <a:buChar char="•"/>
            </a:pPr>
            <a:r>
              <a:rPr lang="en-US" sz="2000" dirty="0">
                <a:solidFill>
                  <a:schemeClr val="bg1"/>
                </a:solidFill>
              </a:rPr>
              <a:t>The Increase Learning Center Inc*</a:t>
            </a:r>
          </a:p>
          <a:p>
            <a:pPr marL="285750" indent="-285750">
              <a:buFont typeface="Arial" panose="020B0604020202020204" pitchFamily="34" charset="0"/>
              <a:buChar char="•"/>
            </a:pPr>
            <a:r>
              <a:rPr lang="en-US" sz="2000" dirty="0">
                <a:solidFill>
                  <a:schemeClr val="bg1"/>
                </a:solidFill>
              </a:rPr>
              <a:t>Tractor Supply (Eden)*</a:t>
            </a:r>
          </a:p>
          <a:p>
            <a:pPr marL="285750" indent="-285750">
              <a:buFont typeface="Arial" panose="020B0604020202020204" pitchFamily="34" charset="0"/>
              <a:buChar char="•"/>
            </a:pPr>
            <a:r>
              <a:rPr lang="en-US" sz="2000" dirty="0">
                <a:solidFill>
                  <a:schemeClr val="bg1"/>
                </a:solidFill>
              </a:rPr>
              <a:t>US 29 exit 150*</a:t>
            </a:r>
          </a:p>
          <a:p>
            <a:pPr marL="285750" indent="-285750">
              <a:buFont typeface="Arial" panose="020B0604020202020204" pitchFamily="34" charset="0"/>
              <a:buChar char="•"/>
            </a:pPr>
            <a:r>
              <a:rPr lang="en-US" sz="2000" dirty="0">
                <a:solidFill>
                  <a:schemeClr val="bg1"/>
                </a:solidFill>
              </a:rPr>
              <a:t>Wentworth - 4</a:t>
            </a:r>
          </a:p>
          <a:p>
            <a:endParaRPr lang="en-US" dirty="0"/>
          </a:p>
        </p:txBody>
      </p:sp>
    </p:spTree>
    <p:extLst>
      <p:ext uri="{BB962C8B-B14F-4D97-AF65-F5344CB8AC3E}">
        <p14:creationId xmlns:p14="http://schemas.microsoft.com/office/powerpoint/2010/main" val="1454693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24</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711753C-AC77-326D-2C36-DF92299E5EFD}"/>
              </a:ext>
            </a:extLst>
          </p:cNvPr>
          <p:cNvSpPr txBox="1"/>
          <p:nvPr/>
        </p:nvSpPr>
        <p:spPr>
          <a:xfrm rot="16200000">
            <a:off x="-65722" y="3547447"/>
            <a:ext cx="5907316"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Destinations</a:t>
            </a:r>
          </a:p>
        </p:txBody>
      </p:sp>
      <p:pic>
        <p:nvPicPr>
          <p:cNvPr id="3" name="Picture 2">
            <a:extLst>
              <a:ext uri="{FF2B5EF4-FFF2-40B4-BE49-F238E27FC236}">
                <a16:creationId xmlns:a16="http://schemas.microsoft.com/office/drawing/2014/main" id="{1D81F65D-0F8C-4195-F1D7-F951BDAF9222}"/>
              </a:ext>
            </a:extLst>
          </p:cNvPr>
          <p:cNvPicPr>
            <a:picLocks noChangeAspect="1"/>
          </p:cNvPicPr>
          <p:nvPr/>
        </p:nvPicPr>
        <p:blipFill>
          <a:blip r:embed="rId2"/>
          <a:stretch>
            <a:fillRect/>
          </a:stretch>
        </p:blipFill>
        <p:spPr>
          <a:xfrm>
            <a:off x="3072603" y="1376191"/>
            <a:ext cx="5348382" cy="5309579"/>
          </a:xfrm>
          <a:prstGeom prst="rect">
            <a:avLst/>
          </a:prstGeom>
        </p:spPr>
      </p:pic>
      <p:pic>
        <p:nvPicPr>
          <p:cNvPr id="9" name="Picture 8">
            <a:extLst>
              <a:ext uri="{FF2B5EF4-FFF2-40B4-BE49-F238E27FC236}">
                <a16:creationId xmlns:a16="http://schemas.microsoft.com/office/drawing/2014/main" id="{95504FCF-1614-6154-8A31-51E48CE69D98}"/>
              </a:ext>
            </a:extLst>
          </p:cNvPr>
          <p:cNvPicPr>
            <a:picLocks noChangeAspect="1"/>
          </p:cNvPicPr>
          <p:nvPr/>
        </p:nvPicPr>
        <p:blipFill>
          <a:blip r:embed="rId3"/>
          <a:stretch>
            <a:fillRect/>
          </a:stretch>
        </p:blipFill>
        <p:spPr>
          <a:xfrm>
            <a:off x="1838753" y="5991636"/>
            <a:ext cx="818555" cy="694134"/>
          </a:xfrm>
          <a:prstGeom prst="rect">
            <a:avLst/>
          </a:prstGeom>
        </p:spPr>
      </p:pic>
    </p:spTree>
    <p:extLst>
      <p:ext uri="{BB962C8B-B14F-4D97-AF65-F5344CB8AC3E}">
        <p14:creationId xmlns:p14="http://schemas.microsoft.com/office/powerpoint/2010/main" val="2965861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CC77-3E1C-DB1F-A841-383D44BC4E69}"/>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33FF61F7-A091-B056-AA94-12A00310FAED}"/>
              </a:ext>
            </a:extLst>
          </p:cNvPr>
          <p:cNvSpPr>
            <a:spLocks noGrp="1"/>
          </p:cNvSpPr>
          <p:nvPr>
            <p:ph type="sldNum" sz="quarter" idx="13"/>
          </p:nvPr>
        </p:nvSpPr>
        <p:spPr/>
        <p:txBody>
          <a:bodyPr/>
          <a:lstStyle/>
          <a:p>
            <a:pPr>
              <a:defRPr/>
            </a:pPr>
            <a:fld id="{3C2E06F5-03C5-4BA5-AE80-2E98A827F366}" type="slidenum">
              <a:rPr lang="en-US" altLang="en-US" smtClean="0"/>
              <a:pPr>
                <a:defRPr/>
              </a:pPr>
              <a:t>25</a:t>
            </a:fld>
            <a:endParaRPr lang="en-US" altLang="en-US" dirty="0"/>
          </a:p>
        </p:txBody>
      </p:sp>
      <p:sp>
        <p:nvSpPr>
          <p:cNvPr id="6" name="Text Placeholder 3">
            <a:extLst>
              <a:ext uri="{FF2B5EF4-FFF2-40B4-BE49-F238E27FC236}">
                <a16:creationId xmlns:a16="http://schemas.microsoft.com/office/drawing/2014/main" id="{E2659A24-1BC8-699C-D29A-0C9A9A980B94}"/>
              </a:ext>
            </a:extLst>
          </p:cNvPr>
          <p:cNvSpPr txBox="1">
            <a:spLocks/>
          </p:cNvSpPr>
          <p:nvPr/>
        </p:nvSpPr>
        <p:spPr>
          <a:xfrm>
            <a:off x="1122134" y="651984"/>
            <a:ext cx="9879443" cy="721682"/>
          </a:xfrm>
          <a:prstGeom prst="rect">
            <a:avLst/>
          </a:prstGeom>
          <a:solidFill>
            <a:schemeClr val="accent6">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	                Map Markers</a:t>
            </a:r>
          </a:p>
        </p:txBody>
      </p:sp>
      <p:sp>
        <p:nvSpPr>
          <p:cNvPr id="7" name="Rectangle 6">
            <a:extLst>
              <a:ext uri="{FF2B5EF4-FFF2-40B4-BE49-F238E27FC236}">
                <a16:creationId xmlns:a16="http://schemas.microsoft.com/office/drawing/2014/main" id="{7908BBC7-B002-A3FE-D16D-FA27388923E2}"/>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46A363-41C4-6559-98A4-F1A71229814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6B35D7-F78F-84FB-EDA9-49F68533D1C9}"/>
              </a:ext>
            </a:extLst>
          </p:cNvPr>
          <p:cNvSpPr txBox="1"/>
          <p:nvPr/>
        </p:nvSpPr>
        <p:spPr>
          <a:xfrm>
            <a:off x="1122133" y="1540275"/>
            <a:ext cx="9879443"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         Other                               12 comments</a:t>
            </a:r>
          </a:p>
        </p:txBody>
      </p:sp>
      <p:sp>
        <p:nvSpPr>
          <p:cNvPr id="24" name="TextBox 23">
            <a:extLst>
              <a:ext uri="{FF2B5EF4-FFF2-40B4-BE49-F238E27FC236}">
                <a16:creationId xmlns:a16="http://schemas.microsoft.com/office/drawing/2014/main" id="{A1CBE731-69D8-8A01-E60F-524F6B20B444}"/>
              </a:ext>
            </a:extLst>
          </p:cNvPr>
          <p:cNvSpPr txBox="1"/>
          <p:nvPr/>
        </p:nvSpPr>
        <p:spPr>
          <a:xfrm>
            <a:off x="1122133" y="2038526"/>
            <a:ext cx="10750057" cy="3416320"/>
          </a:xfrm>
          <a:prstGeom prst="rect">
            <a:avLst/>
          </a:prstGeom>
          <a:solidFill>
            <a:schemeClr val="accent6">
              <a:lumMod val="75000"/>
            </a:schemeClr>
          </a:solidFill>
        </p:spPr>
        <p:txBody>
          <a:bodyPr wrap="square" rtlCol="0">
            <a:spAutoFit/>
          </a:bodyPr>
          <a:lstStyle/>
          <a:p>
            <a:r>
              <a:rPr lang="en-US" sz="2400" dirty="0">
                <a:solidFill>
                  <a:schemeClr val="bg1"/>
                </a:solidFill>
              </a:rPr>
              <a:t>Comment Summary:</a:t>
            </a:r>
          </a:p>
          <a:p>
            <a:pPr marL="285750" indent="-285750">
              <a:buFont typeface="Arial" panose="020B0604020202020204" pitchFamily="34" charset="0"/>
              <a:buChar char="•"/>
            </a:pPr>
            <a:r>
              <a:rPr lang="en-US" sz="2400" dirty="0">
                <a:solidFill>
                  <a:schemeClr val="bg1"/>
                </a:solidFill>
              </a:rPr>
              <a:t>Penrose Mall area is confusing.</a:t>
            </a:r>
          </a:p>
          <a:p>
            <a:pPr marL="285750" indent="-285750">
              <a:buFont typeface="Arial" panose="020B0604020202020204" pitchFamily="34" charset="0"/>
              <a:buChar char="•"/>
            </a:pPr>
            <a:r>
              <a:rPr lang="en-US" sz="2400" dirty="0">
                <a:solidFill>
                  <a:schemeClr val="bg1"/>
                </a:solidFill>
              </a:rPr>
              <a:t>The drive to Madison from Huntsville Elementary is stressful – a bridge somewhere could be nice.</a:t>
            </a:r>
          </a:p>
          <a:p>
            <a:pPr marL="285750" indent="-285750">
              <a:buFont typeface="Arial" panose="020B0604020202020204" pitchFamily="34" charset="0"/>
              <a:buChar char="•"/>
            </a:pPr>
            <a:r>
              <a:rPr lang="en-US" sz="2400" dirty="0">
                <a:solidFill>
                  <a:schemeClr val="bg1"/>
                </a:solidFill>
              </a:rPr>
              <a:t>Check condition of the S Henry St train trestle.</a:t>
            </a:r>
          </a:p>
          <a:p>
            <a:pPr marL="285750" indent="-285750">
              <a:buFont typeface="Arial" panose="020B0604020202020204" pitchFamily="34" charset="0"/>
              <a:buChar char="•"/>
            </a:pPr>
            <a:r>
              <a:rPr lang="en-US" sz="2400" dirty="0">
                <a:solidFill>
                  <a:schemeClr val="bg1"/>
                </a:solidFill>
              </a:rPr>
              <a:t>More consistent speed limits in Madison/ Mayodan.</a:t>
            </a:r>
          </a:p>
          <a:p>
            <a:pPr marL="285750" indent="-285750">
              <a:buFont typeface="Arial" panose="020B0604020202020204" pitchFamily="34" charset="0"/>
              <a:buChar char="•"/>
            </a:pPr>
            <a:r>
              <a:rPr lang="en-US" sz="2400" dirty="0">
                <a:solidFill>
                  <a:schemeClr val="bg1"/>
                </a:solidFill>
              </a:rPr>
              <a:t>Improve attractive landscaping throughout County. </a:t>
            </a:r>
          </a:p>
          <a:p>
            <a:pPr marL="285750" indent="-285750">
              <a:buFont typeface="Arial" panose="020B0604020202020204" pitchFamily="34" charset="0"/>
              <a:buChar char="•"/>
            </a:pPr>
            <a:r>
              <a:rPr lang="en-US" sz="2400" dirty="0">
                <a:solidFill>
                  <a:schemeClr val="bg1"/>
                </a:solidFill>
              </a:rPr>
              <a:t>NC 135 rail crossings interfering with emergency response vehicles and is dangerous. </a:t>
            </a:r>
          </a:p>
        </p:txBody>
      </p:sp>
      <p:sp>
        <p:nvSpPr>
          <p:cNvPr id="42" name="Arrow: Right 41">
            <a:extLst>
              <a:ext uri="{FF2B5EF4-FFF2-40B4-BE49-F238E27FC236}">
                <a16:creationId xmlns:a16="http://schemas.microsoft.com/office/drawing/2014/main" id="{14CDEFFA-523B-D5F2-E4EF-67AB608AE197}"/>
              </a:ext>
            </a:extLst>
          </p:cNvPr>
          <p:cNvSpPr/>
          <p:nvPr/>
        </p:nvSpPr>
        <p:spPr>
          <a:xfrm>
            <a:off x="5609041" y="1661771"/>
            <a:ext cx="808265" cy="126340"/>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phic 11" descr="Comment Important with solid fill">
            <a:extLst>
              <a:ext uri="{FF2B5EF4-FFF2-40B4-BE49-F238E27FC236}">
                <a16:creationId xmlns:a16="http://schemas.microsoft.com/office/drawing/2014/main" id="{4F416D67-0A75-D485-D4F2-7E577AD462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2370" y="5275932"/>
            <a:ext cx="1492528" cy="1492528"/>
          </a:xfrm>
          <a:prstGeom prst="rect">
            <a:avLst/>
          </a:prstGeom>
        </p:spPr>
      </p:pic>
      <p:pic>
        <p:nvPicPr>
          <p:cNvPr id="13" name="Graphic 12" descr="Comment Important with solid fill">
            <a:extLst>
              <a:ext uri="{FF2B5EF4-FFF2-40B4-BE49-F238E27FC236}">
                <a16:creationId xmlns:a16="http://schemas.microsoft.com/office/drawing/2014/main" id="{B12473EC-4476-2375-50F4-639B5DAEE3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014" y="5275932"/>
            <a:ext cx="1412825" cy="1412825"/>
          </a:xfrm>
          <a:prstGeom prst="rect">
            <a:avLst/>
          </a:prstGeom>
        </p:spPr>
      </p:pic>
      <p:pic>
        <p:nvPicPr>
          <p:cNvPr id="15" name="Graphic 14" descr="Comment Important with solid fill">
            <a:extLst>
              <a:ext uri="{FF2B5EF4-FFF2-40B4-BE49-F238E27FC236}">
                <a16:creationId xmlns:a16="http://schemas.microsoft.com/office/drawing/2014/main" id="{A73C82F9-EA59-7A7B-1AE4-A788C351B3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60493" y="5329177"/>
            <a:ext cx="1350163" cy="1350163"/>
          </a:xfrm>
          <a:prstGeom prst="rect">
            <a:avLst/>
          </a:prstGeom>
        </p:spPr>
      </p:pic>
    </p:spTree>
    <p:extLst>
      <p:ext uri="{BB962C8B-B14F-4D97-AF65-F5344CB8AC3E}">
        <p14:creationId xmlns:p14="http://schemas.microsoft.com/office/powerpoint/2010/main" val="116187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9986-A29E-E134-9FD7-AC45F22A3A5D}"/>
              </a:ext>
            </a:extLst>
          </p:cNvPr>
          <p:cNvSpPr>
            <a:spLocks noGrp="1"/>
          </p:cNvSpPr>
          <p:nvPr>
            <p:ph type="title"/>
          </p:nvPr>
        </p:nvSpPr>
        <p:spPr/>
        <p:txBody>
          <a:bodyPr/>
          <a:lstStyle/>
          <a:p>
            <a:r>
              <a:rPr lang="en-US" dirty="0"/>
              <a:t>Draft Vision</a:t>
            </a:r>
          </a:p>
        </p:txBody>
      </p:sp>
      <p:sp>
        <p:nvSpPr>
          <p:cNvPr id="3" name="Text Placeholder 2">
            <a:extLst>
              <a:ext uri="{FF2B5EF4-FFF2-40B4-BE49-F238E27FC236}">
                <a16:creationId xmlns:a16="http://schemas.microsoft.com/office/drawing/2014/main" id="{419B36B9-2CC8-973E-FABD-0B092BEDD49A}"/>
              </a:ext>
            </a:extLst>
          </p:cNvPr>
          <p:cNvSpPr>
            <a:spLocks noGrp="1"/>
          </p:cNvSpPr>
          <p:nvPr>
            <p:ph type="body" sz="quarter" idx="11"/>
          </p:nvPr>
        </p:nvSpPr>
        <p:spPr/>
        <p:txBody>
          <a:bodyPr/>
          <a:lstStyle/>
          <a:p>
            <a:pPr marL="0" indent="0" algn="ctr">
              <a:buNone/>
            </a:pPr>
            <a:r>
              <a:rPr lang="en-US"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Rockingham County has a safe, well-maintained, accessible, efficient, and convenient multi-modal transportation system that removes barriers while connecting its residents and visitors of all ages and abilities to their destinations within the county and regionally that minimizes impacts to the natural environment and supports economic and community growth.</a:t>
            </a:r>
          </a:p>
          <a:p>
            <a:endParaRPr lang="en-US" dirty="0"/>
          </a:p>
        </p:txBody>
      </p:sp>
      <p:sp>
        <p:nvSpPr>
          <p:cNvPr id="4" name="Text Placeholder 3">
            <a:extLst>
              <a:ext uri="{FF2B5EF4-FFF2-40B4-BE49-F238E27FC236}">
                <a16:creationId xmlns:a16="http://schemas.microsoft.com/office/drawing/2014/main" id="{8E39E408-10CA-26EF-FA49-993FDC0AEF04}"/>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76203D84-6577-CD86-C579-1AAF463ABBD1}"/>
              </a:ext>
            </a:extLst>
          </p:cNvPr>
          <p:cNvSpPr>
            <a:spLocks noGrp="1"/>
          </p:cNvSpPr>
          <p:nvPr>
            <p:ph type="sldNum" sz="quarter" idx="13"/>
          </p:nvPr>
        </p:nvSpPr>
        <p:spPr/>
        <p:txBody>
          <a:bodyPr/>
          <a:lstStyle/>
          <a:p>
            <a:pPr>
              <a:defRPr/>
            </a:pPr>
            <a:fld id="{3C2E06F5-03C5-4BA5-AE80-2E98A827F366}" type="slidenum">
              <a:rPr lang="en-US" altLang="en-US" smtClean="0"/>
              <a:pPr>
                <a:defRPr/>
              </a:pPr>
              <a:t>26</a:t>
            </a:fld>
            <a:endParaRPr lang="en-US" altLang="en-US" dirty="0"/>
          </a:p>
        </p:txBody>
      </p:sp>
      <p:sp>
        <p:nvSpPr>
          <p:cNvPr id="6" name="Text Placeholder 3">
            <a:extLst>
              <a:ext uri="{FF2B5EF4-FFF2-40B4-BE49-F238E27FC236}">
                <a16:creationId xmlns:a16="http://schemas.microsoft.com/office/drawing/2014/main" id="{B8521228-06DB-867A-AFE4-7AF57AD509E9}"/>
              </a:ext>
            </a:extLst>
          </p:cNvPr>
          <p:cNvSpPr txBox="1">
            <a:spLocks/>
          </p:cNvSpPr>
          <p:nvPr/>
        </p:nvSpPr>
        <p:spPr>
          <a:xfrm>
            <a:off x="993922" y="693497"/>
            <a:ext cx="9879443" cy="721682"/>
          </a:xfrm>
          <a:prstGeom prst="rect">
            <a:avLst/>
          </a:prstGeom>
          <a:solidFill>
            <a:schemeClr val="accent2">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Draft Vision </a:t>
            </a:r>
            <a:endParaRPr lang="en-US" dirty="0">
              <a:solidFill>
                <a:schemeClr val="tx1"/>
              </a:solidFill>
            </a:endParaRPr>
          </a:p>
        </p:txBody>
      </p:sp>
      <p:sp>
        <p:nvSpPr>
          <p:cNvPr id="7" name="Rectangle 6">
            <a:extLst>
              <a:ext uri="{FF2B5EF4-FFF2-40B4-BE49-F238E27FC236}">
                <a16:creationId xmlns:a16="http://schemas.microsoft.com/office/drawing/2014/main" id="{5DDF669D-A9B7-C76E-7ADB-C34D94384AFC}"/>
              </a:ext>
            </a:extLst>
          </p:cNvPr>
          <p:cNvSpPr/>
          <p:nvPr/>
        </p:nvSpPr>
        <p:spPr>
          <a:xfrm rot="1856592">
            <a:off x="1462520" y="563324"/>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70AF4C-40E3-3F62-E8D5-32BEE96BD698}"/>
              </a:ext>
            </a:extLst>
          </p:cNvPr>
          <p:cNvSpPr/>
          <p:nvPr/>
        </p:nvSpPr>
        <p:spPr>
          <a:xfrm rot="1856592">
            <a:off x="10062079" y="566537"/>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75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9986-A29E-E134-9FD7-AC45F22A3A5D}"/>
              </a:ext>
            </a:extLst>
          </p:cNvPr>
          <p:cNvSpPr>
            <a:spLocks noGrp="1"/>
          </p:cNvSpPr>
          <p:nvPr>
            <p:ph type="title"/>
          </p:nvPr>
        </p:nvSpPr>
        <p:spPr/>
        <p:txBody>
          <a:bodyPr/>
          <a:lstStyle/>
          <a:p>
            <a:r>
              <a:rPr lang="en-US" dirty="0"/>
              <a:t>Draft Goals and Objectives</a:t>
            </a:r>
          </a:p>
        </p:txBody>
      </p:sp>
      <p:sp>
        <p:nvSpPr>
          <p:cNvPr id="3" name="Text Placeholder 2">
            <a:extLst>
              <a:ext uri="{FF2B5EF4-FFF2-40B4-BE49-F238E27FC236}">
                <a16:creationId xmlns:a16="http://schemas.microsoft.com/office/drawing/2014/main" id="{419B36B9-2CC8-973E-FABD-0B092BEDD49A}"/>
              </a:ext>
            </a:extLst>
          </p:cNvPr>
          <p:cNvSpPr>
            <a:spLocks noGrp="1"/>
          </p:cNvSpPr>
          <p:nvPr>
            <p:ph type="body" sz="quarter" idx="11"/>
          </p:nvPr>
        </p:nvSpPr>
        <p:spPr/>
        <p:txBody>
          <a:bodyPr/>
          <a:lstStyle/>
          <a:p>
            <a:pPr marL="342900" marR="0" lvl="0" indent="-342900">
              <a:lnSpc>
                <a:spcPct val="107000"/>
              </a:lnSpc>
              <a:spcBef>
                <a:spcPts val="0"/>
              </a:spcBef>
              <a:spcAft>
                <a:spcPts val="0"/>
              </a:spcAft>
              <a:buFont typeface="+mj-lt"/>
              <a:buAutoNum type="arabi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 roads in Rockingham County are well-maintained.</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Objective:  Encourage state-maintained roads instead of locally maintained roads (Rockingham County currently has XXXX miles of locally maintained roads).</a:t>
            </a:r>
          </a:p>
          <a:p>
            <a:pPr marL="342900" marR="0" lvl="0" indent="-342900">
              <a:lnSpc>
                <a:spcPct val="107000"/>
              </a:lnSpc>
              <a:spcBef>
                <a:spcPts val="0"/>
              </a:spcBef>
              <a:spcAft>
                <a:spcPts val="0"/>
              </a:spcAft>
              <a:buFont typeface="+mj-lt"/>
              <a:buAutoNum type="arabi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Traveling to destinations and between destinations in Rockingham County is efficient and convenient.</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Rockingham County is destination focused, considering development of access to destinations as roads are improved and new development is built.</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Objective:  Roads between municipalities, outdoor destinations, and other key destinations are comfortable to drive, with sufficient lane width, and paved shoulders at a minimum.</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are designated and marked bike routes with signage.</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Recreational areas throughout the county are accessible by all modes.</a:t>
            </a:r>
          </a:p>
          <a:p>
            <a:pPr marL="1143000" marR="0" lvl="2" indent="-228600">
              <a:lnSpc>
                <a:spcPct val="107000"/>
              </a:lnSpc>
              <a:spcBef>
                <a:spcPts val="0"/>
              </a:spcBef>
              <a:spcAft>
                <a:spcPts val="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is a signage system that guides residents and visitors to key recreational areas throughout the county.</a:t>
            </a:r>
          </a:p>
          <a:p>
            <a:pPr marL="1143000" marR="0" lvl="2" indent="-228600">
              <a:lnSpc>
                <a:spcPct val="107000"/>
              </a:lnSpc>
              <a:spcBef>
                <a:spcPts val="0"/>
              </a:spcBef>
              <a:spcAft>
                <a:spcPts val="80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Area maps identify recreational areas.</a:t>
            </a:r>
          </a:p>
        </p:txBody>
      </p:sp>
      <p:sp>
        <p:nvSpPr>
          <p:cNvPr id="4" name="Text Placeholder 3">
            <a:extLst>
              <a:ext uri="{FF2B5EF4-FFF2-40B4-BE49-F238E27FC236}">
                <a16:creationId xmlns:a16="http://schemas.microsoft.com/office/drawing/2014/main" id="{8E39E408-10CA-26EF-FA49-993FDC0AEF04}"/>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76203D84-6577-CD86-C579-1AAF463ABBD1}"/>
              </a:ext>
            </a:extLst>
          </p:cNvPr>
          <p:cNvSpPr>
            <a:spLocks noGrp="1"/>
          </p:cNvSpPr>
          <p:nvPr>
            <p:ph type="sldNum" sz="quarter" idx="13"/>
          </p:nvPr>
        </p:nvSpPr>
        <p:spPr/>
        <p:txBody>
          <a:bodyPr/>
          <a:lstStyle/>
          <a:p>
            <a:pPr>
              <a:defRPr/>
            </a:pPr>
            <a:fld id="{3C2E06F5-03C5-4BA5-AE80-2E98A827F366}" type="slidenum">
              <a:rPr lang="en-US" altLang="en-US" smtClean="0"/>
              <a:pPr>
                <a:defRPr/>
              </a:pPr>
              <a:t>27</a:t>
            </a:fld>
            <a:endParaRPr lang="en-US" altLang="en-US" dirty="0"/>
          </a:p>
        </p:txBody>
      </p:sp>
      <p:sp>
        <p:nvSpPr>
          <p:cNvPr id="6" name="Text Placeholder 3">
            <a:extLst>
              <a:ext uri="{FF2B5EF4-FFF2-40B4-BE49-F238E27FC236}">
                <a16:creationId xmlns:a16="http://schemas.microsoft.com/office/drawing/2014/main" id="{6F05B95F-3531-F1E1-75B3-254842C31027}"/>
              </a:ext>
            </a:extLst>
          </p:cNvPr>
          <p:cNvSpPr txBox="1">
            <a:spLocks/>
          </p:cNvSpPr>
          <p:nvPr/>
        </p:nvSpPr>
        <p:spPr>
          <a:xfrm>
            <a:off x="993922" y="693497"/>
            <a:ext cx="9879443" cy="721682"/>
          </a:xfrm>
          <a:prstGeom prst="rect">
            <a:avLst/>
          </a:prstGeom>
          <a:solidFill>
            <a:schemeClr val="accent2">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Draft Goals and Objectives</a:t>
            </a:r>
            <a:endParaRPr lang="en-US" dirty="0">
              <a:solidFill>
                <a:schemeClr val="tx1"/>
              </a:solidFill>
            </a:endParaRPr>
          </a:p>
        </p:txBody>
      </p:sp>
      <p:sp>
        <p:nvSpPr>
          <p:cNvPr id="7" name="Rectangle 6">
            <a:extLst>
              <a:ext uri="{FF2B5EF4-FFF2-40B4-BE49-F238E27FC236}">
                <a16:creationId xmlns:a16="http://schemas.microsoft.com/office/drawing/2014/main" id="{31108E96-90CE-0383-6C61-ACCA2B7FFB60}"/>
              </a:ext>
            </a:extLst>
          </p:cNvPr>
          <p:cNvSpPr/>
          <p:nvPr/>
        </p:nvSpPr>
        <p:spPr>
          <a:xfrm rot="1856592">
            <a:off x="1462520" y="563324"/>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5A0D10-9946-74BD-8DD9-C1357A886F9A}"/>
              </a:ext>
            </a:extLst>
          </p:cNvPr>
          <p:cNvSpPr/>
          <p:nvPr/>
        </p:nvSpPr>
        <p:spPr>
          <a:xfrm rot="1856592">
            <a:off x="10062079" y="566537"/>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46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9986-A29E-E134-9FD7-AC45F22A3A5D}"/>
              </a:ext>
            </a:extLst>
          </p:cNvPr>
          <p:cNvSpPr>
            <a:spLocks noGrp="1"/>
          </p:cNvSpPr>
          <p:nvPr>
            <p:ph type="title"/>
          </p:nvPr>
        </p:nvSpPr>
        <p:spPr/>
        <p:txBody>
          <a:bodyPr/>
          <a:lstStyle/>
          <a:p>
            <a:r>
              <a:rPr lang="en-US" dirty="0"/>
              <a:t>Draft Goals and Objectives</a:t>
            </a:r>
          </a:p>
        </p:txBody>
      </p:sp>
      <p:sp>
        <p:nvSpPr>
          <p:cNvPr id="3" name="Text Placeholder 2">
            <a:extLst>
              <a:ext uri="{FF2B5EF4-FFF2-40B4-BE49-F238E27FC236}">
                <a16:creationId xmlns:a16="http://schemas.microsoft.com/office/drawing/2014/main" id="{419B36B9-2CC8-973E-FABD-0B092BEDD49A}"/>
              </a:ext>
            </a:extLst>
          </p:cNvPr>
          <p:cNvSpPr>
            <a:spLocks noGrp="1"/>
          </p:cNvSpPr>
          <p:nvPr>
            <p:ph type="body" sz="quarter" idx="11"/>
          </p:nvPr>
        </p:nvSpPr>
        <p:spPr>
          <a:xfrm>
            <a:off x="654504" y="1507277"/>
            <a:ext cx="10972800" cy="4524375"/>
          </a:xfrm>
        </p:spPr>
        <p:txBody>
          <a:bodyPr/>
          <a:lstStyle/>
          <a:p>
            <a:pPr marL="0" marR="0" lvl="0" indent="0">
              <a:lnSpc>
                <a:spcPct val="107000"/>
              </a:lnSpc>
              <a:spcBef>
                <a:spcPts val="0"/>
              </a:spcBef>
              <a:spcAft>
                <a:spcPts val="0"/>
              </a:spcAft>
              <a:buNone/>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3.  Rockingham County has a safe and accessible multi-modal transportation system.</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are safe facilities for vehicles, pedestrians, and bicyclists.</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Residents have access to public transportation.</a:t>
            </a:r>
          </a:p>
          <a:p>
            <a:pPr marL="1143000" marR="0" lvl="2" indent="-228600">
              <a:lnSpc>
                <a:spcPct val="107000"/>
              </a:lnSpc>
              <a:spcBef>
                <a:spcPts val="0"/>
              </a:spcBef>
              <a:spcAft>
                <a:spcPts val="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There is an on-demand public transportation system.</a:t>
            </a:r>
          </a:p>
          <a:p>
            <a:pPr marL="1143000" marR="0" lvl="2" indent="-228600">
              <a:lnSpc>
                <a:spcPct val="107000"/>
              </a:lnSpc>
              <a:spcBef>
                <a:spcPts val="0"/>
              </a:spcBef>
              <a:spcAft>
                <a:spcPts val="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Facilities support pedestrians and bicyclists.</a:t>
            </a:r>
          </a:p>
          <a:p>
            <a:pPr marL="1143000" marR="0" lvl="2" indent="-228600">
              <a:lnSpc>
                <a:spcPct val="107000"/>
              </a:lnSpc>
              <a:spcBef>
                <a:spcPts val="0"/>
              </a:spcBef>
              <a:spcAft>
                <a:spcPts val="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Sidewalks and Greenways meet ADA requirements.</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Connected sidewalks and greenways without gaps.</a:t>
            </a:r>
          </a:p>
          <a:p>
            <a:pPr marL="1143000" marR="0" lvl="2" indent="-228600">
              <a:lnSpc>
                <a:spcPct val="107000"/>
              </a:lnSpc>
              <a:spcBef>
                <a:spcPts val="0"/>
              </a:spcBef>
              <a:spcAft>
                <a:spcPts val="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Increase existing connectivity by filling in gaps.</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Incorporate complete streets where possible.</a:t>
            </a:r>
          </a:p>
          <a:p>
            <a:pPr marL="1143000" marR="0" lvl="2" indent="-228600">
              <a:lnSpc>
                <a:spcPct val="107000"/>
              </a:lnSpc>
              <a:spcBef>
                <a:spcPts val="0"/>
              </a:spcBef>
              <a:spcAft>
                <a:spcPts val="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Complete streets is a policy and design approach that considers bikes, pedestrians, public transportation, and vehicles.</a:t>
            </a:r>
          </a:p>
          <a:p>
            <a:pPr marL="0" marR="0" lvl="0" indent="0">
              <a:lnSpc>
                <a:spcPct val="107000"/>
              </a:lnSpc>
              <a:spcBef>
                <a:spcPts val="0"/>
              </a:spcBef>
              <a:spcAft>
                <a:spcPts val="0"/>
              </a:spcAft>
              <a:buNone/>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4.  Protection of existing watersheds is a priority.</a:t>
            </a:r>
          </a:p>
          <a:p>
            <a:pPr marL="742950" marR="0" lvl="1" indent="-285750">
              <a:lnSpc>
                <a:spcPct val="107000"/>
              </a:lnSpc>
              <a:spcBef>
                <a:spcPts val="0"/>
              </a:spcBef>
              <a:spcAft>
                <a:spcPts val="0"/>
              </a:spcAft>
              <a:buFont typeface="+mj-lt"/>
              <a:buAutoNum type="alpha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Encourage cluster development within the watershed (area of land that drains water into a waterbody).</a:t>
            </a:r>
          </a:p>
          <a:p>
            <a:pPr marL="1143000" marR="0" lvl="2" indent="-228600">
              <a:lnSpc>
                <a:spcPct val="107000"/>
              </a:lnSpc>
              <a:spcBef>
                <a:spcPts val="0"/>
              </a:spcBef>
              <a:spcAft>
                <a:spcPts val="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Reduce lot sizes and setbacks to promote conservation of open space.</a:t>
            </a:r>
          </a:p>
          <a:p>
            <a:pPr marL="1143000" marR="0" lvl="2" indent="-228600">
              <a:lnSpc>
                <a:spcPct val="107000"/>
              </a:lnSpc>
              <a:spcBef>
                <a:spcPts val="0"/>
              </a:spcBef>
              <a:spcAft>
                <a:spcPts val="800"/>
              </a:spcAft>
              <a:buFont typeface="+mj-lt"/>
              <a:buAutoNum type="romanLcPeriod"/>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Minimize stream buffer impacts.</a:t>
            </a:r>
          </a:p>
        </p:txBody>
      </p:sp>
      <p:sp>
        <p:nvSpPr>
          <p:cNvPr id="4" name="Text Placeholder 3">
            <a:extLst>
              <a:ext uri="{FF2B5EF4-FFF2-40B4-BE49-F238E27FC236}">
                <a16:creationId xmlns:a16="http://schemas.microsoft.com/office/drawing/2014/main" id="{8E39E408-10CA-26EF-FA49-993FDC0AEF04}"/>
              </a:ext>
            </a:extLst>
          </p:cNvPr>
          <p:cNvSpPr>
            <a:spLocks noGrp="1"/>
          </p:cNvSpPr>
          <p:nvPr>
            <p:ph type="body" sz="quarter" idx="12"/>
          </p:nvPr>
        </p:nvSpPr>
        <p:spPr/>
        <p:txBody>
          <a:bodyPr/>
          <a:lstStyle/>
          <a:p>
            <a:r>
              <a:rPr lang="en-US" dirty="0"/>
              <a:t>Rockingham County CTP</a:t>
            </a:r>
          </a:p>
          <a:p>
            <a:endParaRPr lang="en-US" dirty="0"/>
          </a:p>
        </p:txBody>
      </p:sp>
      <p:sp>
        <p:nvSpPr>
          <p:cNvPr id="5" name="Slide Number Placeholder 4">
            <a:extLst>
              <a:ext uri="{FF2B5EF4-FFF2-40B4-BE49-F238E27FC236}">
                <a16:creationId xmlns:a16="http://schemas.microsoft.com/office/drawing/2014/main" id="{76203D84-6577-CD86-C579-1AAF463ABBD1}"/>
              </a:ext>
            </a:extLst>
          </p:cNvPr>
          <p:cNvSpPr>
            <a:spLocks noGrp="1"/>
          </p:cNvSpPr>
          <p:nvPr>
            <p:ph type="sldNum" sz="quarter" idx="13"/>
          </p:nvPr>
        </p:nvSpPr>
        <p:spPr/>
        <p:txBody>
          <a:bodyPr/>
          <a:lstStyle/>
          <a:p>
            <a:pPr>
              <a:defRPr/>
            </a:pPr>
            <a:fld id="{3C2E06F5-03C5-4BA5-AE80-2E98A827F366}" type="slidenum">
              <a:rPr lang="en-US" altLang="en-US" smtClean="0"/>
              <a:pPr>
                <a:defRPr/>
              </a:pPr>
              <a:t>28</a:t>
            </a:fld>
            <a:endParaRPr lang="en-US" altLang="en-US" dirty="0"/>
          </a:p>
        </p:txBody>
      </p:sp>
      <p:sp>
        <p:nvSpPr>
          <p:cNvPr id="6" name="Text Placeholder 3">
            <a:extLst>
              <a:ext uri="{FF2B5EF4-FFF2-40B4-BE49-F238E27FC236}">
                <a16:creationId xmlns:a16="http://schemas.microsoft.com/office/drawing/2014/main" id="{CDD44988-909A-1D23-4D1B-9EFED323AA6F}"/>
              </a:ext>
            </a:extLst>
          </p:cNvPr>
          <p:cNvSpPr txBox="1">
            <a:spLocks/>
          </p:cNvSpPr>
          <p:nvPr/>
        </p:nvSpPr>
        <p:spPr>
          <a:xfrm>
            <a:off x="993922" y="693497"/>
            <a:ext cx="9879443" cy="721682"/>
          </a:xfrm>
          <a:prstGeom prst="rect">
            <a:avLst/>
          </a:prstGeom>
          <a:solidFill>
            <a:schemeClr val="accent2">
              <a:lumMod val="75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Draft Goals and Objectives</a:t>
            </a:r>
            <a:endParaRPr lang="en-US" dirty="0">
              <a:solidFill>
                <a:schemeClr val="tx1"/>
              </a:solidFill>
            </a:endParaRPr>
          </a:p>
        </p:txBody>
      </p:sp>
      <p:sp>
        <p:nvSpPr>
          <p:cNvPr id="7" name="Rectangle 6">
            <a:extLst>
              <a:ext uri="{FF2B5EF4-FFF2-40B4-BE49-F238E27FC236}">
                <a16:creationId xmlns:a16="http://schemas.microsoft.com/office/drawing/2014/main" id="{42618D71-0CC4-44D5-931D-378D33FBCDEB}"/>
              </a:ext>
            </a:extLst>
          </p:cNvPr>
          <p:cNvSpPr/>
          <p:nvPr/>
        </p:nvSpPr>
        <p:spPr>
          <a:xfrm rot="1856592">
            <a:off x="1605737" y="433151"/>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A82E37-76B3-40F9-C5B2-0BE84D66F640}"/>
              </a:ext>
            </a:extLst>
          </p:cNvPr>
          <p:cNvSpPr/>
          <p:nvPr/>
        </p:nvSpPr>
        <p:spPr>
          <a:xfrm rot="1856592">
            <a:off x="10062079" y="566537"/>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978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29</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2" name="Text Placeholder 3">
            <a:extLst>
              <a:ext uri="{FF2B5EF4-FFF2-40B4-BE49-F238E27FC236}">
                <a16:creationId xmlns:a16="http://schemas.microsoft.com/office/drawing/2014/main" id="{0080ACFA-6443-A179-9B5F-6D72B0B4CB7D}"/>
              </a:ext>
            </a:extLst>
          </p:cNvPr>
          <p:cNvSpPr txBox="1">
            <a:spLocks/>
          </p:cNvSpPr>
          <p:nvPr/>
        </p:nvSpPr>
        <p:spPr>
          <a:xfrm>
            <a:off x="208189" y="3267139"/>
            <a:ext cx="11854543" cy="633068"/>
          </a:xfrm>
          <a:prstGeom prst="rect">
            <a:avLst/>
          </a:prstGeom>
          <a:solidFill>
            <a:schemeClr val="tx2">
              <a:lumMod val="50000"/>
            </a:schemeClr>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dirty="0">
                <a:solidFill>
                  <a:schemeClr val="bg1"/>
                </a:solidFill>
              </a:rPr>
              <a:t>----------------------------------- Questions?-------------------------------------------</a:t>
            </a:r>
            <a:endParaRPr lang="en-US" dirty="0">
              <a:solidFill>
                <a:schemeClr val="tx1"/>
              </a:solidFill>
            </a:endParaRPr>
          </a:p>
        </p:txBody>
      </p:sp>
      <p:pic>
        <p:nvPicPr>
          <p:cNvPr id="66" name="Graphic 65" descr="Car with solid fill">
            <a:extLst>
              <a:ext uri="{FF2B5EF4-FFF2-40B4-BE49-F238E27FC236}">
                <a16:creationId xmlns:a16="http://schemas.microsoft.com/office/drawing/2014/main" id="{660F99A9-76B2-2F72-1961-E6113D58AF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8120" y="2707620"/>
            <a:ext cx="1064710" cy="1064710"/>
          </a:xfrm>
          <a:prstGeom prst="rect">
            <a:avLst/>
          </a:prstGeom>
        </p:spPr>
      </p:pic>
      <p:pic>
        <p:nvPicPr>
          <p:cNvPr id="68" name="Graphic 67" descr="Car with solid fill">
            <a:extLst>
              <a:ext uri="{FF2B5EF4-FFF2-40B4-BE49-F238E27FC236}">
                <a16:creationId xmlns:a16="http://schemas.microsoft.com/office/drawing/2014/main" id="{2CDEA32E-3D36-D9FF-A740-52FA4B95D4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3232" y="2552960"/>
            <a:ext cx="1282792" cy="1282792"/>
          </a:xfrm>
          <a:prstGeom prst="rect">
            <a:avLst/>
          </a:prstGeom>
        </p:spPr>
      </p:pic>
      <p:pic>
        <p:nvPicPr>
          <p:cNvPr id="69" name="Graphic 68" descr="Bus with solid fill">
            <a:extLst>
              <a:ext uri="{FF2B5EF4-FFF2-40B4-BE49-F238E27FC236}">
                <a16:creationId xmlns:a16="http://schemas.microsoft.com/office/drawing/2014/main" id="{05E0AC0A-8711-B783-4721-2B4A19B79E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78621" y="2531782"/>
            <a:ext cx="1238368" cy="1238368"/>
          </a:xfrm>
          <a:prstGeom prst="rect">
            <a:avLst/>
          </a:prstGeom>
        </p:spPr>
      </p:pic>
      <p:pic>
        <p:nvPicPr>
          <p:cNvPr id="70" name="Graphic 69" descr="Cycling with solid fill">
            <a:extLst>
              <a:ext uri="{FF2B5EF4-FFF2-40B4-BE49-F238E27FC236}">
                <a16:creationId xmlns:a16="http://schemas.microsoft.com/office/drawing/2014/main" id="{A170AFBD-6255-F2B9-B846-1150AD4771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8470" y="3054504"/>
            <a:ext cx="1058337" cy="1058337"/>
          </a:xfrm>
          <a:prstGeom prst="rect">
            <a:avLst/>
          </a:prstGeom>
        </p:spPr>
      </p:pic>
      <p:pic>
        <p:nvPicPr>
          <p:cNvPr id="71" name="Graphic 70" descr="Walk with solid fill">
            <a:extLst>
              <a:ext uri="{FF2B5EF4-FFF2-40B4-BE49-F238E27FC236}">
                <a16:creationId xmlns:a16="http://schemas.microsoft.com/office/drawing/2014/main" id="{1477E240-0D94-D734-E3C7-23CF3EF51A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52133" y="3424794"/>
            <a:ext cx="897365" cy="897365"/>
          </a:xfrm>
          <a:prstGeom prst="rect">
            <a:avLst/>
          </a:prstGeom>
        </p:spPr>
      </p:pic>
      <p:pic>
        <p:nvPicPr>
          <p:cNvPr id="74" name="Graphic 73" descr="Walk with solid fill">
            <a:extLst>
              <a:ext uri="{FF2B5EF4-FFF2-40B4-BE49-F238E27FC236}">
                <a16:creationId xmlns:a16="http://schemas.microsoft.com/office/drawing/2014/main" id="{DCF08B33-81F7-F8AC-1FFE-DFEFFBDE53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94231" y="3429000"/>
            <a:ext cx="897365" cy="897365"/>
          </a:xfrm>
          <a:prstGeom prst="rect">
            <a:avLst/>
          </a:prstGeom>
        </p:spPr>
      </p:pic>
      <p:pic>
        <p:nvPicPr>
          <p:cNvPr id="75" name="Graphic 74" descr="Cycling with solid fill">
            <a:extLst>
              <a:ext uri="{FF2B5EF4-FFF2-40B4-BE49-F238E27FC236}">
                <a16:creationId xmlns:a16="http://schemas.microsoft.com/office/drawing/2014/main" id="{FA6A211C-A591-CCA3-5363-EF61E8B394F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5455" y="3054503"/>
            <a:ext cx="1058337" cy="1058337"/>
          </a:xfrm>
          <a:prstGeom prst="rect">
            <a:avLst/>
          </a:prstGeom>
        </p:spPr>
      </p:pic>
      <p:pic>
        <p:nvPicPr>
          <p:cNvPr id="76" name="Graphic 75" descr="Walk with solid fill">
            <a:extLst>
              <a:ext uri="{FF2B5EF4-FFF2-40B4-BE49-F238E27FC236}">
                <a16:creationId xmlns:a16="http://schemas.microsoft.com/office/drawing/2014/main" id="{686C6DB5-EE27-032E-F39C-EA5E309FA46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322167" y="3499891"/>
            <a:ext cx="897365" cy="897365"/>
          </a:xfrm>
          <a:prstGeom prst="rect">
            <a:avLst/>
          </a:prstGeom>
        </p:spPr>
      </p:pic>
      <p:pic>
        <p:nvPicPr>
          <p:cNvPr id="10" name="Graphic 9" descr="Van with solid fill">
            <a:extLst>
              <a:ext uri="{FF2B5EF4-FFF2-40B4-BE49-F238E27FC236}">
                <a16:creationId xmlns:a16="http://schemas.microsoft.com/office/drawing/2014/main" id="{9AC13805-0BF4-1741-5716-5DAA7273115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37600" y="2707620"/>
            <a:ext cx="1352619" cy="1352619"/>
          </a:xfrm>
          <a:prstGeom prst="rect">
            <a:avLst/>
          </a:prstGeom>
        </p:spPr>
      </p:pic>
    </p:spTree>
    <p:extLst>
      <p:ext uri="{BB962C8B-B14F-4D97-AF65-F5344CB8AC3E}">
        <p14:creationId xmlns:p14="http://schemas.microsoft.com/office/powerpoint/2010/main" val="357044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4" name="Text Placeholder 3">
            <a:extLst>
              <a:ext uri="{FF2B5EF4-FFF2-40B4-BE49-F238E27FC236}">
                <a16:creationId xmlns:a16="http://schemas.microsoft.com/office/drawing/2014/main" id="{01AFF4C1-3E5A-3C2D-2185-5D12D79684B3}"/>
              </a:ext>
            </a:extLst>
          </p:cNvPr>
          <p:cNvSpPr>
            <a:spLocks noGrp="1"/>
          </p:cNvSpPr>
          <p:nvPr>
            <p:ph type="body" sz="quarter" idx="11"/>
          </p:nvPr>
        </p:nvSpPr>
        <p:spPr>
          <a:xfrm>
            <a:off x="1422979" y="690537"/>
            <a:ext cx="9879443" cy="721682"/>
          </a:xfrm>
          <a:solidFill>
            <a:srgbClr val="00B050"/>
          </a:solidFill>
          <a:effectLst/>
        </p:spPr>
        <p:txBody>
          <a:bodyPr/>
          <a:lstStyle/>
          <a:p>
            <a:pPr marL="0" indent="0">
              <a:buNone/>
            </a:pPr>
            <a:r>
              <a:rPr lang="en-US" dirty="0">
                <a:solidFill>
                  <a:schemeClr val="bg1"/>
                </a:solidFill>
              </a:rPr>
              <a:t>						</a:t>
            </a:r>
            <a:r>
              <a:rPr lang="en-US" sz="3200" dirty="0">
                <a:solidFill>
                  <a:schemeClr val="bg1"/>
                </a:solidFill>
              </a:rPr>
              <a:t>Demographics: Gender</a:t>
            </a:r>
            <a:endParaRPr lang="en-US" dirty="0">
              <a:solidFill>
                <a:schemeClr val="bg1"/>
              </a:solidFill>
            </a:endParaRPr>
          </a:p>
        </p:txBody>
      </p:sp>
      <p:sp>
        <p:nvSpPr>
          <p:cNvPr id="6" name="Rectangle 5">
            <a:extLst>
              <a:ext uri="{FF2B5EF4-FFF2-40B4-BE49-F238E27FC236}">
                <a16:creationId xmlns:a16="http://schemas.microsoft.com/office/drawing/2014/main" id="{54E76026-B49C-EDE2-B32B-A9B719461D2E}"/>
              </a:ext>
            </a:extLst>
          </p:cNvPr>
          <p:cNvSpPr/>
          <p:nvPr/>
        </p:nvSpPr>
        <p:spPr>
          <a:xfrm rot="1856592">
            <a:off x="2193557" y="514579"/>
            <a:ext cx="167203" cy="12805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966805-168C-87A9-CA21-7BD5597D862C}"/>
              </a:ext>
            </a:extLst>
          </p:cNvPr>
          <p:cNvSpPr/>
          <p:nvPr/>
        </p:nvSpPr>
        <p:spPr>
          <a:xfrm rot="1856592">
            <a:off x="10731752" y="525410"/>
            <a:ext cx="187679" cy="12023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FBFF34F2-F8DF-1B0E-CC5F-4FCFD3356E09}"/>
              </a:ext>
            </a:extLst>
          </p:cNvPr>
          <p:cNvGraphicFramePr/>
          <p:nvPr>
            <p:extLst>
              <p:ext uri="{D42A27DB-BD31-4B8C-83A1-F6EECF244321}">
                <p14:modId xmlns:p14="http://schemas.microsoft.com/office/powerpoint/2010/main" val="2634061358"/>
              </p:ext>
            </p:extLst>
          </p:nvPr>
        </p:nvGraphicFramePr>
        <p:xfrm>
          <a:off x="508243" y="2157654"/>
          <a:ext cx="6275941" cy="4700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6ABFF66-7DB6-B4C2-A37E-C2E8152E0391}"/>
              </a:ext>
            </a:extLst>
          </p:cNvPr>
          <p:cNvGraphicFramePr/>
          <p:nvPr>
            <p:extLst>
              <p:ext uri="{D42A27DB-BD31-4B8C-83A1-F6EECF244321}">
                <p14:modId xmlns:p14="http://schemas.microsoft.com/office/powerpoint/2010/main" val="3503599507"/>
              </p:ext>
            </p:extLst>
          </p:nvPr>
        </p:nvGraphicFramePr>
        <p:xfrm>
          <a:off x="6395052" y="2141951"/>
          <a:ext cx="6275941" cy="46106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E779C0C9-054F-F335-8F73-6A27943A6CBC}"/>
              </a:ext>
            </a:extLst>
          </p:cNvPr>
          <p:cNvSpPr txBox="1"/>
          <p:nvPr/>
        </p:nvSpPr>
        <p:spPr>
          <a:xfrm>
            <a:off x="1201530" y="1859722"/>
            <a:ext cx="10221844" cy="369332"/>
          </a:xfrm>
          <a:prstGeom prst="rect">
            <a:avLst/>
          </a:prstGeom>
          <a:noFill/>
        </p:spPr>
        <p:txBody>
          <a:bodyPr wrap="square" rtlCol="0">
            <a:spAutoFit/>
          </a:bodyPr>
          <a:lstStyle/>
          <a:p>
            <a:r>
              <a:rPr lang="en-US" b="1" dirty="0">
                <a:solidFill>
                  <a:srgbClr val="00B050"/>
                </a:solidFill>
              </a:rPr>
              <a:t>           Survey Results                                                        vs                          Rockingham County 2022 OSBM Data </a:t>
            </a:r>
          </a:p>
        </p:txBody>
      </p:sp>
    </p:spTree>
    <p:extLst>
      <p:ext uri="{BB962C8B-B14F-4D97-AF65-F5344CB8AC3E}">
        <p14:creationId xmlns:p14="http://schemas.microsoft.com/office/powerpoint/2010/main" val="94565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4" name="Text Placeholder 3">
            <a:extLst>
              <a:ext uri="{FF2B5EF4-FFF2-40B4-BE49-F238E27FC236}">
                <a16:creationId xmlns:a16="http://schemas.microsoft.com/office/drawing/2014/main" id="{01AFF4C1-3E5A-3C2D-2185-5D12D79684B3}"/>
              </a:ext>
            </a:extLst>
          </p:cNvPr>
          <p:cNvSpPr>
            <a:spLocks noGrp="1"/>
          </p:cNvSpPr>
          <p:nvPr>
            <p:ph type="body" sz="quarter" idx="11"/>
          </p:nvPr>
        </p:nvSpPr>
        <p:spPr>
          <a:xfrm>
            <a:off x="1451554" y="719666"/>
            <a:ext cx="9879443" cy="721682"/>
          </a:xfrm>
          <a:solidFill>
            <a:srgbClr val="00B050"/>
          </a:solidFill>
          <a:effectLst/>
        </p:spPr>
        <p:txBody>
          <a:bodyPr/>
          <a:lstStyle/>
          <a:p>
            <a:pPr marL="0" indent="0">
              <a:buNone/>
            </a:pPr>
            <a:r>
              <a:rPr lang="en-US" dirty="0">
                <a:solidFill>
                  <a:schemeClr val="bg1"/>
                </a:solidFill>
              </a:rPr>
              <a:t>						</a:t>
            </a:r>
            <a:r>
              <a:rPr lang="en-US" sz="3200" dirty="0">
                <a:solidFill>
                  <a:schemeClr val="bg1"/>
                </a:solidFill>
              </a:rPr>
              <a:t>Demographics:</a:t>
            </a:r>
            <a:r>
              <a:rPr lang="en-US" dirty="0">
                <a:solidFill>
                  <a:schemeClr val="bg1"/>
                </a:solidFill>
              </a:rPr>
              <a:t> Age</a:t>
            </a:r>
          </a:p>
        </p:txBody>
      </p:sp>
      <p:sp>
        <p:nvSpPr>
          <p:cNvPr id="6" name="Rectangle 5">
            <a:extLst>
              <a:ext uri="{FF2B5EF4-FFF2-40B4-BE49-F238E27FC236}">
                <a16:creationId xmlns:a16="http://schemas.microsoft.com/office/drawing/2014/main" id="{54E76026-B49C-EDE2-B32B-A9B719461D2E}"/>
              </a:ext>
            </a:extLst>
          </p:cNvPr>
          <p:cNvSpPr/>
          <p:nvPr/>
        </p:nvSpPr>
        <p:spPr>
          <a:xfrm rot="1856592">
            <a:off x="2193557" y="514579"/>
            <a:ext cx="167203" cy="12805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966805-168C-87A9-CA21-7BD5597D862C}"/>
              </a:ext>
            </a:extLst>
          </p:cNvPr>
          <p:cNvSpPr/>
          <p:nvPr/>
        </p:nvSpPr>
        <p:spPr>
          <a:xfrm rot="1856592">
            <a:off x="10731752" y="525410"/>
            <a:ext cx="187679" cy="12023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D2F38AC6-D23D-87DA-5B34-2A9A9F020C90}"/>
              </a:ext>
            </a:extLst>
          </p:cNvPr>
          <p:cNvGraphicFramePr/>
          <p:nvPr>
            <p:extLst>
              <p:ext uri="{D42A27DB-BD31-4B8C-83A1-F6EECF244321}">
                <p14:modId xmlns:p14="http://schemas.microsoft.com/office/powerpoint/2010/main" val="2532166519"/>
              </p:ext>
            </p:extLst>
          </p:nvPr>
        </p:nvGraphicFramePr>
        <p:xfrm>
          <a:off x="238540" y="2006158"/>
          <a:ext cx="6431722" cy="49004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485836A-2BE8-D9F7-89AA-9B6EB9E0D707}"/>
              </a:ext>
            </a:extLst>
          </p:cNvPr>
          <p:cNvSpPr txBox="1"/>
          <p:nvPr/>
        </p:nvSpPr>
        <p:spPr>
          <a:xfrm>
            <a:off x="1316382" y="1735413"/>
            <a:ext cx="10221844" cy="369332"/>
          </a:xfrm>
          <a:prstGeom prst="rect">
            <a:avLst/>
          </a:prstGeom>
          <a:noFill/>
        </p:spPr>
        <p:txBody>
          <a:bodyPr wrap="square" rtlCol="0">
            <a:spAutoFit/>
          </a:bodyPr>
          <a:lstStyle/>
          <a:p>
            <a:r>
              <a:rPr lang="en-US" b="1" dirty="0">
                <a:solidFill>
                  <a:srgbClr val="00B050"/>
                </a:solidFill>
              </a:rPr>
              <a:t>              Survey Results                                                   vs                          Rockingham County 2022 OSBM Data </a:t>
            </a:r>
          </a:p>
        </p:txBody>
      </p:sp>
      <p:graphicFrame>
        <p:nvGraphicFramePr>
          <p:cNvPr id="3" name="Chart 2">
            <a:extLst>
              <a:ext uri="{FF2B5EF4-FFF2-40B4-BE49-F238E27FC236}">
                <a16:creationId xmlns:a16="http://schemas.microsoft.com/office/drawing/2014/main" id="{5DB59017-658C-2F53-BC26-B1C497ABB377}"/>
              </a:ext>
            </a:extLst>
          </p:cNvPr>
          <p:cNvGraphicFramePr/>
          <p:nvPr>
            <p:extLst>
              <p:ext uri="{D42A27DB-BD31-4B8C-83A1-F6EECF244321}">
                <p14:modId xmlns:p14="http://schemas.microsoft.com/office/powerpoint/2010/main" val="2104244335"/>
              </p:ext>
            </p:extLst>
          </p:nvPr>
        </p:nvGraphicFramePr>
        <p:xfrm>
          <a:off x="6096000" y="1920079"/>
          <a:ext cx="6547059" cy="4900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936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4" name="Text Placeholder 3">
            <a:extLst>
              <a:ext uri="{FF2B5EF4-FFF2-40B4-BE49-F238E27FC236}">
                <a16:creationId xmlns:a16="http://schemas.microsoft.com/office/drawing/2014/main" id="{01AFF4C1-3E5A-3C2D-2185-5D12D79684B3}"/>
              </a:ext>
            </a:extLst>
          </p:cNvPr>
          <p:cNvSpPr>
            <a:spLocks noGrp="1"/>
          </p:cNvSpPr>
          <p:nvPr>
            <p:ph type="body" sz="quarter" idx="11"/>
          </p:nvPr>
        </p:nvSpPr>
        <p:spPr>
          <a:xfrm>
            <a:off x="1422979" y="690537"/>
            <a:ext cx="9879443" cy="721682"/>
          </a:xfrm>
          <a:solidFill>
            <a:srgbClr val="00B050"/>
          </a:solidFill>
          <a:effectLst/>
        </p:spPr>
        <p:txBody>
          <a:bodyPr/>
          <a:lstStyle/>
          <a:p>
            <a:pPr marL="0" indent="0">
              <a:buNone/>
            </a:pPr>
            <a:r>
              <a:rPr lang="en-US" dirty="0">
                <a:solidFill>
                  <a:schemeClr val="bg1"/>
                </a:solidFill>
              </a:rPr>
              <a:t>					</a:t>
            </a:r>
            <a:r>
              <a:rPr lang="en-US" sz="3200" dirty="0">
                <a:solidFill>
                  <a:schemeClr val="bg1"/>
                </a:solidFill>
              </a:rPr>
              <a:t>Demographics:</a:t>
            </a:r>
            <a:r>
              <a:rPr lang="en-US" dirty="0">
                <a:solidFill>
                  <a:schemeClr val="bg1"/>
                </a:solidFill>
              </a:rPr>
              <a:t> Race &amp; Ethnicity </a:t>
            </a:r>
          </a:p>
        </p:txBody>
      </p:sp>
      <p:sp>
        <p:nvSpPr>
          <p:cNvPr id="6" name="Rectangle 5">
            <a:extLst>
              <a:ext uri="{FF2B5EF4-FFF2-40B4-BE49-F238E27FC236}">
                <a16:creationId xmlns:a16="http://schemas.microsoft.com/office/drawing/2014/main" id="{54E76026-B49C-EDE2-B32B-A9B719461D2E}"/>
              </a:ext>
            </a:extLst>
          </p:cNvPr>
          <p:cNvSpPr/>
          <p:nvPr/>
        </p:nvSpPr>
        <p:spPr>
          <a:xfrm rot="1856592">
            <a:off x="2193557" y="514579"/>
            <a:ext cx="167203" cy="12805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966805-168C-87A9-CA21-7BD5597D862C}"/>
              </a:ext>
            </a:extLst>
          </p:cNvPr>
          <p:cNvSpPr/>
          <p:nvPr/>
        </p:nvSpPr>
        <p:spPr>
          <a:xfrm rot="1856592">
            <a:off x="10731752" y="525410"/>
            <a:ext cx="187679" cy="12023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E452A4B4-5CCF-246A-8DB1-A9E936C88785}"/>
              </a:ext>
            </a:extLst>
          </p:cNvPr>
          <p:cNvGraphicFramePr/>
          <p:nvPr>
            <p:extLst>
              <p:ext uri="{D42A27DB-BD31-4B8C-83A1-F6EECF244321}">
                <p14:modId xmlns:p14="http://schemas.microsoft.com/office/powerpoint/2010/main" val="884456126"/>
              </p:ext>
            </p:extLst>
          </p:nvPr>
        </p:nvGraphicFramePr>
        <p:xfrm>
          <a:off x="326402" y="1931496"/>
          <a:ext cx="6335024" cy="472468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4F0BE40-85F5-E874-EC48-8C74DACDA3ED}"/>
              </a:ext>
            </a:extLst>
          </p:cNvPr>
          <p:cNvSpPr txBox="1"/>
          <p:nvPr/>
        </p:nvSpPr>
        <p:spPr>
          <a:xfrm>
            <a:off x="1205947" y="1626151"/>
            <a:ext cx="10221844" cy="369332"/>
          </a:xfrm>
          <a:prstGeom prst="rect">
            <a:avLst/>
          </a:prstGeom>
          <a:noFill/>
        </p:spPr>
        <p:txBody>
          <a:bodyPr wrap="square" rtlCol="0">
            <a:spAutoFit/>
          </a:bodyPr>
          <a:lstStyle/>
          <a:p>
            <a:r>
              <a:rPr lang="en-US" b="1" dirty="0">
                <a:solidFill>
                  <a:srgbClr val="00B050"/>
                </a:solidFill>
              </a:rPr>
              <a:t>              Survey Results                                               vs                        Rockingham County 2022 OSBM Data </a:t>
            </a:r>
          </a:p>
        </p:txBody>
      </p:sp>
      <p:graphicFrame>
        <p:nvGraphicFramePr>
          <p:cNvPr id="3" name="Chart 2">
            <a:extLst>
              <a:ext uri="{FF2B5EF4-FFF2-40B4-BE49-F238E27FC236}">
                <a16:creationId xmlns:a16="http://schemas.microsoft.com/office/drawing/2014/main" id="{65A0AFD0-6AFF-8B11-5644-8339E4292EBC}"/>
              </a:ext>
            </a:extLst>
          </p:cNvPr>
          <p:cNvGraphicFramePr/>
          <p:nvPr>
            <p:extLst>
              <p:ext uri="{D42A27DB-BD31-4B8C-83A1-F6EECF244321}">
                <p14:modId xmlns:p14="http://schemas.microsoft.com/office/powerpoint/2010/main" val="845902963"/>
              </p:ext>
            </p:extLst>
          </p:nvPr>
        </p:nvGraphicFramePr>
        <p:xfrm>
          <a:off x="6038574" y="1748840"/>
          <a:ext cx="6229910" cy="4900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679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2" name="Text Placeholder 3">
            <a:extLst>
              <a:ext uri="{FF2B5EF4-FFF2-40B4-BE49-F238E27FC236}">
                <a16:creationId xmlns:a16="http://schemas.microsoft.com/office/drawing/2014/main" id="{0080ACFA-6443-A179-9B5F-6D72B0B4CB7D}"/>
              </a:ext>
            </a:extLst>
          </p:cNvPr>
          <p:cNvSpPr txBox="1">
            <a:spLocks/>
          </p:cNvSpPr>
          <p:nvPr/>
        </p:nvSpPr>
        <p:spPr>
          <a:xfrm>
            <a:off x="1034744" y="590271"/>
            <a:ext cx="9879443" cy="721682"/>
          </a:xfrm>
          <a:prstGeom prst="rect">
            <a:avLst/>
          </a:prstGeom>
          <a:solidFill>
            <a:srgbClr val="00B050"/>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Demographics: What Describes You?</a:t>
            </a:r>
            <a:endParaRPr lang="en-US" dirty="0">
              <a:solidFill>
                <a:schemeClr val="tx1"/>
              </a:solidFill>
            </a:endParaRPr>
          </a:p>
        </p:txBody>
      </p:sp>
      <p:sp>
        <p:nvSpPr>
          <p:cNvPr id="3" name="Rectangle 2">
            <a:extLst>
              <a:ext uri="{FF2B5EF4-FFF2-40B4-BE49-F238E27FC236}">
                <a16:creationId xmlns:a16="http://schemas.microsoft.com/office/drawing/2014/main" id="{790F39C8-E414-10D9-A2B4-882B58553C3A}"/>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67DA1A-D28A-98CB-4F81-E91668A1E9F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E2A61119-EB18-3EDD-8CD7-DB10F6EA42CB}"/>
              </a:ext>
            </a:extLst>
          </p:cNvPr>
          <p:cNvGraphicFramePr/>
          <p:nvPr>
            <p:extLst>
              <p:ext uri="{D42A27DB-BD31-4B8C-83A1-F6EECF244321}">
                <p14:modId xmlns:p14="http://schemas.microsoft.com/office/powerpoint/2010/main" val="2083052604"/>
              </p:ext>
            </p:extLst>
          </p:nvPr>
        </p:nvGraphicFramePr>
        <p:xfrm>
          <a:off x="1387928" y="1351189"/>
          <a:ext cx="9931854" cy="5253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92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7</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2" name="Text Placeholder 3">
            <a:extLst>
              <a:ext uri="{FF2B5EF4-FFF2-40B4-BE49-F238E27FC236}">
                <a16:creationId xmlns:a16="http://schemas.microsoft.com/office/drawing/2014/main" id="{0080ACFA-6443-A179-9B5F-6D72B0B4CB7D}"/>
              </a:ext>
            </a:extLst>
          </p:cNvPr>
          <p:cNvSpPr txBox="1">
            <a:spLocks/>
          </p:cNvSpPr>
          <p:nvPr/>
        </p:nvSpPr>
        <p:spPr>
          <a:xfrm>
            <a:off x="1034744" y="590271"/>
            <a:ext cx="9879443" cy="721682"/>
          </a:xfrm>
          <a:prstGeom prst="rect">
            <a:avLst/>
          </a:prstGeom>
          <a:solidFill>
            <a:srgbClr val="00B050"/>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Demographics: Zip Codes</a:t>
            </a:r>
            <a:endParaRPr lang="en-US" dirty="0">
              <a:solidFill>
                <a:schemeClr val="tx1"/>
              </a:solidFill>
            </a:endParaRPr>
          </a:p>
        </p:txBody>
      </p:sp>
      <p:sp>
        <p:nvSpPr>
          <p:cNvPr id="3" name="Rectangle 2">
            <a:extLst>
              <a:ext uri="{FF2B5EF4-FFF2-40B4-BE49-F238E27FC236}">
                <a16:creationId xmlns:a16="http://schemas.microsoft.com/office/drawing/2014/main" id="{790F39C8-E414-10D9-A2B4-882B58553C3A}"/>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67DA1A-D28A-98CB-4F81-E91668A1E9F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1FA7176-C020-56CB-F0E3-ED0E43C7CB08}"/>
              </a:ext>
            </a:extLst>
          </p:cNvPr>
          <p:cNvSpPr txBox="1"/>
          <p:nvPr/>
        </p:nvSpPr>
        <p:spPr>
          <a:xfrm>
            <a:off x="7960179" y="2840196"/>
            <a:ext cx="3951514" cy="1200329"/>
          </a:xfrm>
          <a:prstGeom prst="rect">
            <a:avLst/>
          </a:prstGeom>
          <a:solidFill>
            <a:schemeClr val="bg1">
              <a:lumMod val="85000"/>
            </a:schemeClr>
          </a:solidFill>
          <a:ln>
            <a:solidFill>
              <a:schemeClr val="tx1"/>
            </a:solidFill>
          </a:ln>
        </p:spPr>
        <p:txBody>
          <a:bodyPr wrap="square" rtlCol="0">
            <a:spAutoFit/>
          </a:bodyPr>
          <a:lstStyle/>
          <a:p>
            <a:pPr algn="ctr"/>
            <a:r>
              <a:rPr lang="en-US" sz="2400" dirty="0">
                <a:solidFill>
                  <a:srgbClr val="00CC66"/>
                </a:solidFill>
              </a:rPr>
              <a:t>Green</a:t>
            </a:r>
            <a:r>
              <a:rPr lang="en-US" sz="2400" dirty="0">
                <a:solidFill>
                  <a:schemeClr val="bg1"/>
                </a:solidFill>
              </a:rPr>
              <a:t>                               </a:t>
            </a:r>
            <a:r>
              <a:rPr lang="en-US" sz="2400" dirty="0">
                <a:solidFill>
                  <a:srgbClr val="FF0000"/>
                </a:solidFill>
              </a:rPr>
              <a:t>Red</a:t>
            </a:r>
            <a:r>
              <a:rPr lang="en-US" sz="2400" dirty="0">
                <a:solidFill>
                  <a:schemeClr val="bg1"/>
                </a:solidFill>
              </a:rPr>
              <a:t> </a:t>
            </a:r>
            <a:r>
              <a:rPr lang="en-US" sz="2400" dirty="0">
                <a:solidFill>
                  <a:schemeClr val="accent1">
                    <a:lumMod val="50000"/>
                  </a:schemeClr>
                </a:solidFill>
              </a:rPr>
              <a:t>Increasing Participants from this Zip Code</a:t>
            </a:r>
            <a:endParaRPr lang="en-US" dirty="0">
              <a:solidFill>
                <a:schemeClr val="accent1">
                  <a:lumMod val="50000"/>
                </a:schemeClr>
              </a:solidFill>
            </a:endParaRPr>
          </a:p>
        </p:txBody>
      </p:sp>
      <p:sp>
        <p:nvSpPr>
          <p:cNvPr id="7" name="Arrow: Right 6">
            <a:extLst>
              <a:ext uri="{FF2B5EF4-FFF2-40B4-BE49-F238E27FC236}">
                <a16:creationId xmlns:a16="http://schemas.microsoft.com/office/drawing/2014/main" id="{B8F03B5E-864B-8BB9-4AE3-3D38A61C61BC}"/>
              </a:ext>
            </a:extLst>
          </p:cNvPr>
          <p:cNvSpPr/>
          <p:nvPr/>
        </p:nvSpPr>
        <p:spPr>
          <a:xfrm>
            <a:off x="9081304" y="2968058"/>
            <a:ext cx="1967593" cy="244929"/>
          </a:xfrm>
          <a:prstGeom prst="rightArrow">
            <a:avLst/>
          </a:prstGeom>
          <a:gradFill flip="none" rotWithShape="1">
            <a:gsLst>
              <a:gs pos="0">
                <a:srgbClr val="00CC66"/>
              </a:gs>
              <a:gs pos="59218">
                <a:srgbClr val="FFFF00"/>
              </a:gs>
              <a:gs pos="100000">
                <a:srgbClr val="FF0000"/>
              </a:gs>
            </a:gsLst>
            <a:path path="circle">
              <a:fillToRect t="100000" r="100000"/>
            </a:path>
            <a:tileRect l="-100000" b="-100000"/>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1DF9593-4675-232D-26E7-18B6E8BE16E8}"/>
              </a:ext>
            </a:extLst>
          </p:cNvPr>
          <p:cNvPicPr>
            <a:picLocks noChangeAspect="1"/>
          </p:cNvPicPr>
          <p:nvPr/>
        </p:nvPicPr>
        <p:blipFill>
          <a:blip r:embed="rId3"/>
          <a:stretch>
            <a:fillRect/>
          </a:stretch>
        </p:blipFill>
        <p:spPr>
          <a:xfrm>
            <a:off x="1034743" y="1302116"/>
            <a:ext cx="6815217" cy="5466983"/>
          </a:xfrm>
          <a:prstGeom prst="rect">
            <a:avLst/>
          </a:prstGeom>
        </p:spPr>
      </p:pic>
      <p:pic>
        <p:nvPicPr>
          <p:cNvPr id="10" name="Picture 9">
            <a:extLst>
              <a:ext uri="{FF2B5EF4-FFF2-40B4-BE49-F238E27FC236}">
                <a16:creationId xmlns:a16="http://schemas.microsoft.com/office/drawing/2014/main" id="{D14A77B9-3A6C-F432-E065-CE359AFF6CEB}"/>
              </a:ext>
            </a:extLst>
          </p:cNvPr>
          <p:cNvPicPr>
            <a:picLocks noChangeAspect="1"/>
          </p:cNvPicPr>
          <p:nvPr/>
        </p:nvPicPr>
        <p:blipFill rotWithShape="1">
          <a:blip r:embed="rId4"/>
          <a:srcRect t="630"/>
          <a:stretch/>
        </p:blipFill>
        <p:spPr>
          <a:xfrm>
            <a:off x="1034742" y="4408557"/>
            <a:ext cx="663859" cy="2360542"/>
          </a:xfrm>
          <a:prstGeom prst="rect">
            <a:avLst/>
          </a:prstGeom>
        </p:spPr>
      </p:pic>
    </p:spTree>
    <p:extLst>
      <p:ext uri="{BB962C8B-B14F-4D97-AF65-F5344CB8AC3E}">
        <p14:creationId xmlns:p14="http://schemas.microsoft.com/office/powerpoint/2010/main" val="346023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3" name="Content Placeholder 2">
            <a:extLst>
              <a:ext uri="{FF2B5EF4-FFF2-40B4-BE49-F238E27FC236}">
                <a16:creationId xmlns:a16="http://schemas.microsoft.com/office/drawing/2014/main" id="{01139579-E755-EAD3-39DC-6C494B67DF75}"/>
              </a:ext>
            </a:extLst>
          </p:cNvPr>
          <p:cNvSpPr txBox="1">
            <a:spLocks/>
          </p:cNvSpPr>
          <p:nvPr/>
        </p:nvSpPr>
        <p:spPr>
          <a:xfrm>
            <a:off x="944336" y="2153334"/>
            <a:ext cx="10515600" cy="1544216"/>
          </a:xfrm>
          <a:prstGeom prst="rect">
            <a:avLst/>
          </a:prstGeom>
          <a:solidFill>
            <a:schemeClr val="accent5">
              <a:lumMod val="75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800" dirty="0">
                <a:solidFill>
                  <a:schemeClr val="bg1"/>
                </a:solidFill>
              </a:rPr>
              <a:t>                                                                     Average Ranking:			   Times in Top 5:</a:t>
            </a:r>
          </a:p>
          <a:p>
            <a:pPr marL="514350" indent="-514350">
              <a:buFont typeface="+mj-lt"/>
              <a:buAutoNum type="arabicPeriod"/>
            </a:pPr>
            <a:r>
              <a:rPr lang="en-US" sz="2800" dirty="0">
                <a:solidFill>
                  <a:schemeClr val="bg1"/>
                </a:solidFill>
              </a:rPr>
              <a:t>Road Condition &amp; Safety                           2.48                                            282</a:t>
            </a:r>
          </a:p>
          <a:p>
            <a:pPr marL="514350" indent="-514350">
              <a:buFont typeface="+mj-lt"/>
              <a:buAutoNum type="arabicPeriod"/>
            </a:pPr>
            <a:r>
              <a:rPr lang="en-US" sz="2800" dirty="0">
                <a:solidFill>
                  <a:schemeClr val="bg1"/>
                </a:solidFill>
              </a:rPr>
              <a:t>Accessibility                                                 2.76                                            254</a:t>
            </a:r>
          </a:p>
          <a:p>
            <a:pPr marL="514350" indent="-514350">
              <a:buFont typeface="+mj-lt"/>
              <a:buAutoNum type="arabicPeriod"/>
            </a:pPr>
            <a:r>
              <a:rPr lang="en-US" sz="2800" dirty="0">
                <a:solidFill>
                  <a:schemeClr val="bg1"/>
                </a:solidFill>
              </a:rPr>
              <a:t>Connectivity                                                2.81                                            246</a:t>
            </a:r>
          </a:p>
          <a:p>
            <a:pPr marL="514350" indent="-514350">
              <a:buFont typeface="+mj-lt"/>
              <a:buAutoNum type="arabicPeriod"/>
            </a:pPr>
            <a:endParaRPr lang="en-US" dirty="0">
              <a:solidFill>
                <a:schemeClr val="bg1"/>
              </a:solidFill>
            </a:endParaRPr>
          </a:p>
        </p:txBody>
      </p:sp>
      <p:sp>
        <p:nvSpPr>
          <p:cNvPr id="4" name="TextBox 3">
            <a:extLst>
              <a:ext uri="{FF2B5EF4-FFF2-40B4-BE49-F238E27FC236}">
                <a16:creationId xmlns:a16="http://schemas.microsoft.com/office/drawing/2014/main" id="{12E28406-455D-0D8B-F098-BFC7265D2A4B}"/>
              </a:ext>
            </a:extLst>
          </p:cNvPr>
          <p:cNvSpPr txBox="1"/>
          <p:nvPr/>
        </p:nvSpPr>
        <p:spPr>
          <a:xfrm>
            <a:off x="944336" y="3799780"/>
            <a:ext cx="10515600" cy="1938992"/>
          </a:xfrm>
          <a:prstGeom prst="rect">
            <a:avLst/>
          </a:prstGeom>
          <a:solidFill>
            <a:schemeClr val="accent5">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a:t>4.   Environment                                                3.04                                            171</a:t>
            </a:r>
          </a:p>
          <a:p>
            <a:r>
              <a:rPr lang="en-US" sz="2400" dirty="0"/>
              <a:t>5.   Community &amp; Economy                             3.11                                            234</a:t>
            </a:r>
          </a:p>
          <a:p>
            <a:pPr marL="457200" indent="-457200">
              <a:buAutoNum type="arabicPeriod" startAt="6"/>
            </a:pPr>
            <a:r>
              <a:rPr lang="en-US" sz="2400" dirty="0"/>
              <a:t>Multi-Modal Options                                 3.20                                            138</a:t>
            </a:r>
          </a:p>
          <a:p>
            <a:pPr marL="457200" indent="-457200">
              <a:buFontTx/>
              <a:buAutoNum type="arabicPeriod" startAt="6"/>
            </a:pPr>
            <a:r>
              <a:rPr lang="en-US" sz="2400" dirty="0"/>
              <a:t>Mobility                                                        3.36                                            174</a:t>
            </a:r>
          </a:p>
          <a:p>
            <a:r>
              <a:rPr lang="en-US" sz="2400" dirty="0"/>
              <a:t>8.   Future Technologies                                   3.52                                            96</a:t>
            </a:r>
          </a:p>
        </p:txBody>
      </p:sp>
      <p:sp>
        <p:nvSpPr>
          <p:cNvPr id="13" name="Text Placeholder 3">
            <a:extLst>
              <a:ext uri="{FF2B5EF4-FFF2-40B4-BE49-F238E27FC236}">
                <a16:creationId xmlns:a16="http://schemas.microsoft.com/office/drawing/2014/main" id="{D5383C04-0378-E033-0641-D1524DE0AF16}"/>
              </a:ext>
            </a:extLst>
          </p:cNvPr>
          <p:cNvSpPr>
            <a:spLocks noGrp="1"/>
          </p:cNvSpPr>
          <p:nvPr>
            <p:ph type="body" sz="quarter" idx="11"/>
          </p:nvPr>
        </p:nvSpPr>
        <p:spPr>
          <a:xfrm>
            <a:off x="1375785" y="629540"/>
            <a:ext cx="9879443" cy="721682"/>
          </a:xfrm>
          <a:solidFill>
            <a:schemeClr val="accent5">
              <a:lumMod val="75000"/>
            </a:schemeClr>
          </a:solidFill>
          <a:effectLst/>
        </p:spPr>
        <p:txBody>
          <a:bodyPr/>
          <a:lstStyle/>
          <a:p>
            <a:pPr marL="0" indent="0">
              <a:buNone/>
            </a:pPr>
            <a:r>
              <a:rPr lang="en-US" dirty="0">
                <a:solidFill>
                  <a:schemeClr val="bg1"/>
                </a:solidFill>
              </a:rPr>
              <a:t>				   Priority Ranking Results</a:t>
            </a:r>
            <a:endParaRPr lang="en-US" dirty="0">
              <a:solidFill>
                <a:schemeClr val="tx1"/>
              </a:solidFill>
            </a:endParaRPr>
          </a:p>
        </p:txBody>
      </p:sp>
      <p:sp>
        <p:nvSpPr>
          <p:cNvPr id="14" name="Rectangle 13">
            <a:extLst>
              <a:ext uri="{FF2B5EF4-FFF2-40B4-BE49-F238E27FC236}">
                <a16:creationId xmlns:a16="http://schemas.microsoft.com/office/drawing/2014/main" id="{295E58A2-9E83-87D0-5DD4-7CF5A698AA58}"/>
              </a:ext>
            </a:extLst>
          </p:cNvPr>
          <p:cNvSpPr/>
          <p:nvPr/>
        </p:nvSpPr>
        <p:spPr>
          <a:xfrm rot="1856592">
            <a:off x="2025049" y="527435"/>
            <a:ext cx="167203" cy="9728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E14697-DCA0-0AFF-C3D4-2EB40B4746BF}"/>
              </a:ext>
            </a:extLst>
          </p:cNvPr>
          <p:cNvSpPr/>
          <p:nvPr/>
        </p:nvSpPr>
        <p:spPr>
          <a:xfrm rot="1856592">
            <a:off x="10805810" y="432497"/>
            <a:ext cx="187679" cy="10700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3C5DF2-5646-3186-BC1E-5A9540D26DC9}"/>
              </a:ext>
            </a:extLst>
          </p:cNvPr>
          <p:cNvSpPr txBox="1"/>
          <p:nvPr/>
        </p:nvSpPr>
        <p:spPr>
          <a:xfrm rot="16200000">
            <a:off x="-352914" y="4522151"/>
            <a:ext cx="2169956" cy="461665"/>
          </a:xfrm>
          <a:prstGeom prst="rect">
            <a:avLst/>
          </a:prstGeom>
          <a:noFill/>
        </p:spPr>
        <p:txBody>
          <a:bodyPr wrap="square">
            <a:spAutoFit/>
          </a:bodyPr>
          <a:lstStyle/>
          <a:p>
            <a:r>
              <a:rPr lang="en-US" sz="2400" dirty="0">
                <a:solidFill>
                  <a:schemeClr val="accent5">
                    <a:lumMod val="50000"/>
                  </a:schemeClr>
                </a:solidFill>
              </a:rPr>
              <a:t>Other Averages</a:t>
            </a:r>
          </a:p>
        </p:txBody>
      </p:sp>
      <p:sp>
        <p:nvSpPr>
          <p:cNvPr id="11" name="TextBox 10">
            <a:extLst>
              <a:ext uri="{FF2B5EF4-FFF2-40B4-BE49-F238E27FC236}">
                <a16:creationId xmlns:a16="http://schemas.microsoft.com/office/drawing/2014/main" id="{E45A75BD-1786-A264-5475-BAECDFACE4F9}"/>
              </a:ext>
            </a:extLst>
          </p:cNvPr>
          <p:cNvSpPr txBox="1"/>
          <p:nvPr/>
        </p:nvSpPr>
        <p:spPr>
          <a:xfrm rot="16200000">
            <a:off x="284499" y="2650249"/>
            <a:ext cx="895131" cy="461665"/>
          </a:xfrm>
          <a:prstGeom prst="rect">
            <a:avLst/>
          </a:prstGeom>
          <a:noFill/>
        </p:spPr>
        <p:txBody>
          <a:bodyPr wrap="square">
            <a:spAutoFit/>
          </a:bodyPr>
          <a:lstStyle/>
          <a:p>
            <a:r>
              <a:rPr lang="en-US" sz="2400" dirty="0">
                <a:solidFill>
                  <a:schemeClr val="accent5">
                    <a:lumMod val="50000"/>
                  </a:schemeClr>
                </a:solidFill>
              </a:rPr>
              <a:t>Top 3</a:t>
            </a:r>
            <a:r>
              <a:rPr lang="en-US" sz="2400" dirty="0">
                <a:solidFill>
                  <a:schemeClr val="accent5">
                    <a:lumMod val="75000"/>
                  </a:schemeClr>
                </a:solidFill>
              </a:rPr>
              <a:t> </a:t>
            </a:r>
          </a:p>
        </p:txBody>
      </p:sp>
      <p:sp>
        <p:nvSpPr>
          <p:cNvPr id="2" name="TextBox 1">
            <a:extLst>
              <a:ext uri="{FF2B5EF4-FFF2-40B4-BE49-F238E27FC236}">
                <a16:creationId xmlns:a16="http://schemas.microsoft.com/office/drawing/2014/main" id="{9F3EC15B-EAD1-1558-BFE8-FFB7C6E81B1E}"/>
              </a:ext>
            </a:extLst>
          </p:cNvPr>
          <p:cNvSpPr txBox="1"/>
          <p:nvPr/>
        </p:nvSpPr>
        <p:spPr>
          <a:xfrm>
            <a:off x="1570475" y="1568675"/>
            <a:ext cx="9383146" cy="461665"/>
          </a:xfrm>
          <a:prstGeom prst="rect">
            <a:avLst/>
          </a:prstGeom>
          <a:noFill/>
        </p:spPr>
        <p:txBody>
          <a:bodyPr wrap="none" rtlCol="0">
            <a:spAutoFit/>
          </a:bodyPr>
          <a:lstStyle/>
          <a:p>
            <a:r>
              <a:rPr lang="en-US" sz="2400" dirty="0">
                <a:solidFill>
                  <a:schemeClr val="accent1">
                    <a:lumMod val="50000"/>
                  </a:schemeClr>
                </a:solidFill>
              </a:rPr>
              <a:t>Participants ranked their top priorities, with 1 being their highest priority. </a:t>
            </a:r>
          </a:p>
        </p:txBody>
      </p:sp>
    </p:spTree>
    <p:extLst>
      <p:ext uri="{BB962C8B-B14F-4D97-AF65-F5344CB8AC3E}">
        <p14:creationId xmlns:p14="http://schemas.microsoft.com/office/powerpoint/2010/main" val="80827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6362701" y="88900"/>
            <a:ext cx="3848100" cy="273050"/>
          </a:xfrm>
        </p:spPr>
        <p:txBody>
          <a:bodyPr/>
          <a:lstStyle/>
          <a:p>
            <a:r>
              <a:rPr lang="en-US" dirty="0"/>
              <a:t>Rockingham County CTP</a:t>
            </a:r>
          </a:p>
        </p:txBody>
      </p:sp>
      <p:sp>
        <p:nvSpPr>
          <p:cNvPr id="2" name="Text Placeholder 3">
            <a:extLst>
              <a:ext uri="{FF2B5EF4-FFF2-40B4-BE49-F238E27FC236}">
                <a16:creationId xmlns:a16="http://schemas.microsoft.com/office/drawing/2014/main" id="{0080ACFA-6443-A179-9B5F-6D72B0B4CB7D}"/>
              </a:ext>
            </a:extLst>
          </p:cNvPr>
          <p:cNvSpPr txBox="1">
            <a:spLocks/>
          </p:cNvSpPr>
          <p:nvPr/>
        </p:nvSpPr>
        <p:spPr>
          <a:xfrm>
            <a:off x="953100" y="521029"/>
            <a:ext cx="9879443" cy="721682"/>
          </a:xfrm>
          <a:prstGeom prst="rect">
            <a:avLst/>
          </a:prstGeom>
          <a:solidFill>
            <a:schemeClr val="accent4"/>
          </a:solidFill>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		</a:t>
            </a:r>
            <a:r>
              <a:rPr lang="en-US" sz="3200" dirty="0">
                <a:solidFill>
                  <a:schemeClr val="bg1"/>
                </a:solidFill>
              </a:rPr>
              <a:t>Strategy Ratings Results: General </a:t>
            </a:r>
            <a:endParaRPr lang="en-US" dirty="0">
              <a:solidFill>
                <a:schemeClr val="tx1"/>
              </a:solidFill>
            </a:endParaRPr>
          </a:p>
        </p:txBody>
      </p:sp>
      <p:sp>
        <p:nvSpPr>
          <p:cNvPr id="3" name="Rectangle 2">
            <a:extLst>
              <a:ext uri="{FF2B5EF4-FFF2-40B4-BE49-F238E27FC236}">
                <a16:creationId xmlns:a16="http://schemas.microsoft.com/office/drawing/2014/main" id="{790F39C8-E414-10D9-A2B4-882B58553C3A}"/>
              </a:ext>
            </a:extLst>
          </p:cNvPr>
          <p:cNvSpPr/>
          <p:nvPr/>
        </p:nvSpPr>
        <p:spPr>
          <a:xfrm rot="1856592">
            <a:off x="1466602" y="390856"/>
            <a:ext cx="167203" cy="112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67DA1A-D28A-98CB-4F81-E91668A1E9FA}"/>
              </a:ext>
            </a:extLst>
          </p:cNvPr>
          <p:cNvSpPr/>
          <p:nvPr/>
        </p:nvSpPr>
        <p:spPr>
          <a:xfrm rot="1856592">
            <a:off x="10066161" y="394069"/>
            <a:ext cx="187679" cy="1149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ontent Placeholder 4">
            <a:extLst>
              <a:ext uri="{FF2B5EF4-FFF2-40B4-BE49-F238E27FC236}">
                <a16:creationId xmlns:a16="http://schemas.microsoft.com/office/drawing/2014/main" id="{EB11DDFE-FD13-88FA-C607-412C3D6B5E67}"/>
              </a:ext>
            </a:extLst>
          </p:cNvPr>
          <p:cNvGraphicFramePr>
            <a:graphicFrameLocks/>
          </p:cNvGraphicFramePr>
          <p:nvPr>
            <p:extLst>
              <p:ext uri="{D42A27DB-BD31-4B8C-83A1-F6EECF244321}">
                <p14:modId xmlns:p14="http://schemas.microsoft.com/office/powerpoint/2010/main" val="168651054"/>
              </p:ext>
            </p:extLst>
          </p:nvPr>
        </p:nvGraphicFramePr>
        <p:xfrm>
          <a:off x="306162" y="1603293"/>
          <a:ext cx="11333210" cy="4682573"/>
        </p:xfrm>
        <a:graphic>
          <a:graphicData uri="http://schemas.openxmlformats.org/drawingml/2006/table">
            <a:tbl>
              <a:tblPr firstRow="1" bandRow="1">
                <a:tableStyleId>{00A15C55-8517-42AA-B614-E9B94910E393}</a:tableStyleId>
              </a:tblPr>
              <a:tblGrid>
                <a:gridCol w="4423935">
                  <a:extLst>
                    <a:ext uri="{9D8B030D-6E8A-4147-A177-3AD203B41FA5}">
                      <a16:colId xmlns:a16="http://schemas.microsoft.com/office/drawing/2014/main" val="2687223272"/>
                    </a:ext>
                  </a:extLst>
                </a:gridCol>
                <a:gridCol w="2478281">
                  <a:extLst>
                    <a:ext uri="{9D8B030D-6E8A-4147-A177-3AD203B41FA5}">
                      <a16:colId xmlns:a16="http://schemas.microsoft.com/office/drawing/2014/main" val="1702576109"/>
                    </a:ext>
                  </a:extLst>
                </a:gridCol>
                <a:gridCol w="4430994">
                  <a:extLst>
                    <a:ext uri="{9D8B030D-6E8A-4147-A177-3AD203B41FA5}">
                      <a16:colId xmlns:a16="http://schemas.microsoft.com/office/drawing/2014/main" val="802783607"/>
                    </a:ext>
                  </a:extLst>
                </a:gridCol>
              </a:tblGrid>
              <a:tr h="547125">
                <a:tc>
                  <a:txBody>
                    <a:bodyPr/>
                    <a:lstStyle/>
                    <a:p>
                      <a:pPr algn="ctr"/>
                      <a:r>
                        <a:rPr lang="en-US" sz="1600" dirty="0">
                          <a:solidFill>
                            <a:schemeClr val="bg1"/>
                          </a:solidFill>
                        </a:rPr>
                        <a:t>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Average Star Rating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Comment Summary (34)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142086"/>
                  </a:ext>
                </a:extLst>
              </a:tr>
              <a:tr h="1007862">
                <a:tc>
                  <a:txBody>
                    <a:bodyPr/>
                    <a:lstStyle/>
                    <a:p>
                      <a:r>
                        <a:rPr lang="en-US" sz="1600" b="1" i="0" kern="1200" dirty="0">
                          <a:solidFill>
                            <a:schemeClr val="dk1"/>
                          </a:solidFill>
                          <a:effectLst/>
                          <a:latin typeface="+mn-lt"/>
                          <a:ea typeface="+mn-ea"/>
                          <a:cs typeface="+mn-cs"/>
                        </a:rPr>
                        <a:t>Safety: </a:t>
                      </a:r>
                    </a:p>
                    <a:p>
                      <a:r>
                        <a:rPr lang="en-US" sz="1600" b="0" i="0" kern="1200" dirty="0">
                          <a:solidFill>
                            <a:schemeClr val="dk1"/>
                          </a:solidFill>
                          <a:effectLst/>
                          <a:latin typeface="+mn-lt"/>
                          <a:ea typeface="+mn-ea"/>
                          <a:cs typeface="+mn-cs"/>
                        </a:rPr>
                        <a:t>It is a priority for residents to feel safe while using transportation options in Rockingham County.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4.66*</a:t>
                      </a:r>
                    </a:p>
                    <a:p>
                      <a:pPr algn="ctr"/>
                      <a:r>
                        <a:rPr lang="en-US" sz="1600" dirty="0"/>
                        <a:t>with 325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285750" indent="-285750" algn="l">
                        <a:lnSpc>
                          <a:spcPct val="100000"/>
                        </a:lnSpc>
                        <a:buFont typeface="Arial" panose="020B0604020202020204" pitchFamily="34" charset="0"/>
                        <a:buChar char="•"/>
                      </a:pPr>
                      <a:r>
                        <a:rPr lang="en-US" sz="1600" dirty="0"/>
                        <a:t>Biking on the roads is not safe, so bike lanes and other facilities are needed.</a:t>
                      </a:r>
                    </a:p>
                    <a:p>
                      <a:pPr marL="285750" indent="-285750" algn="l">
                        <a:lnSpc>
                          <a:spcPct val="100000"/>
                        </a:lnSpc>
                        <a:buFont typeface="Arial" panose="020B0604020202020204" pitchFamily="34" charset="0"/>
                        <a:buChar char="•"/>
                      </a:pPr>
                      <a:r>
                        <a:rPr lang="en-US" sz="1600" dirty="0"/>
                        <a:t>There is a need for a county-wide, reliable, and affordable public transportation system for all.</a:t>
                      </a:r>
                    </a:p>
                    <a:p>
                      <a:pPr marL="285750" indent="-285750" algn="l">
                        <a:lnSpc>
                          <a:spcPct val="100000"/>
                        </a:lnSpc>
                        <a:buFont typeface="Arial" panose="020B0604020202020204" pitchFamily="34" charset="0"/>
                        <a:buChar char="•"/>
                      </a:pPr>
                      <a:r>
                        <a:rPr lang="en-US" sz="1600" dirty="0"/>
                        <a:t>There is a need for more sidewalks, especially on major roads. </a:t>
                      </a:r>
                    </a:p>
                    <a:p>
                      <a:pPr marL="285750" indent="-285750" algn="l">
                        <a:lnSpc>
                          <a:spcPct val="100000"/>
                        </a:lnSpc>
                        <a:buFont typeface="Arial" panose="020B0604020202020204" pitchFamily="34" charset="0"/>
                        <a:buChar char="•"/>
                      </a:pPr>
                      <a:r>
                        <a:rPr lang="en-US" sz="1600" dirty="0"/>
                        <a:t>Safety for all users is very important.</a:t>
                      </a:r>
                    </a:p>
                    <a:p>
                      <a:pPr marL="285750" indent="-285750" algn="l">
                        <a:lnSpc>
                          <a:spcPct val="100000"/>
                        </a:lnSpc>
                        <a:buFont typeface="Arial" panose="020B0604020202020204" pitchFamily="34" charset="0"/>
                        <a:buChar char="•"/>
                      </a:pPr>
                      <a:r>
                        <a:rPr lang="en-US" sz="1600" dirty="0"/>
                        <a:t>Investment into the community is needed.  </a:t>
                      </a:r>
                    </a:p>
                    <a:p>
                      <a:pPr marL="285750" indent="-285750" algn="l">
                        <a:lnSpc>
                          <a:spcPct val="100000"/>
                        </a:lnSpc>
                        <a:buFont typeface="Arial" panose="020B0604020202020204" pitchFamily="34" charset="0"/>
                        <a:buChar char="•"/>
                      </a:pPr>
                      <a:r>
                        <a:rPr lang="en-US" sz="1600" dirty="0"/>
                        <a:t>It is important to protect the environment and the beauty of the county. </a:t>
                      </a:r>
                    </a:p>
                    <a:p>
                      <a:pPr marL="285750" indent="-285750" algn="l">
                        <a:lnSpc>
                          <a:spcPct val="100000"/>
                        </a:lnSpc>
                        <a:buFont typeface="Arial" panose="020B0604020202020204" pitchFamily="34" charset="0"/>
                        <a:buChar char="•"/>
                      </a:pPr>
                      <a:r>
                        <a:rPr lang="en-US" sz="1600" dirty="0"/>
                        <a:t>Completion of I-73 corridor would be helpful.</a:t>
                      </a:r>
                    </a:p>
                    <a:p>
                      <a:pPr marL="285750" indent="-285750" algn="l">
                        <a:lnSpc>
                          <a:spcPct val="100000"/>
                        </a:lnSpc>
                        <a:buFont typeface="Arial" panose="020B0604020202020204" pitchFamily="34" charset="0"/>
                        <a:buChar char="•"/>
                      </a:pPr>
                      <a:r>
                        <a:rPr lang="en-US" sz="1600" dirty="0"/>
                        <a:t>There are safety concerns on Highway 135 at the rail crossing.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040737"/>
                  </a:ext>
                </a:extLst>
              </a:tr>
              <a:tr h="800022">
                <a:tc>
                  <a:txBody>
                    <a:bodyPr/>
                    <a:lstStyle/>
                    <a:p>
                      <a:r>
                        <a:rPr lang="en-US" sz="1600" b="1" i="0" kern="1200" dirty="0">
                          <a:solidFill>
                            <a:schemeClr val="dk1"/>
                          </a:solidFill>
                          <a:effectLst/>
                          <a:latin typeface="+mn-lt"/>
                          <a:ea typeface="+mn-ea"/>
                          <a:cs typeface="+mn-cs"/>
                        </a:rPr>
                        <a:t>Accessibility:</a:t>
                      </a:r>
                    </a:p>
                    <a:p>
                      <a:r>
                        <a:rPr lang="en-US" sz="1600" b="0" i="0" kern="1200" dirty="0">
                          <a:solidFill>
                            <a:schemeClr val="dk1"/>
                          </a:solidFill>
                          <a:effectLst/>
                          <a:latin typeface="+mn-lt"/>
                          <a:ea typeface="+mn-ea"/>
                          <a:cs typeface="+mn-cs"/>
                        </a:rPr>
                        <a:t>Transportation options should support people of all ages and abilities.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4.60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319 responses</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509159"/>
                  </a:ext>
                </a:extLst>
              </a:tr>
              <a:tr h="1238230">
                <a:tc>
                  <a:txBody>
                    <a:bodyPr/>
                    <a:lstStyle/>
                    <a:p>
                      <a:pPr fontAlgn="base"/>
                      <a:r>
                        <a:rPr lang="en-US" sz="1600" b="1" i="0" kern="1200" dirty="0">
                          <a:solidFill>
                            <a:schemeClr val="dk1"/>
                          </a:solidFill>
                          <a:effectLst/>
                          <a:latin typeface="+mn-lt"/>
                          <a:ea typeface="+mn-ea"/>
                          <a:cs typeface="+mn-cs"/>
                        </a:rPr>
                        <a:t>Environment:</a:t>
                      </a:r>
                    </a:p>
                    <a:p>
                      <a:pPr fontAlgn="base"/>
                      <a:r>
                        <a:rPr lang="en-US" sz="1600" b="0" i="0" kern="1200" dirty="0">
                          <a:solidFill>
                            <a:schemeClr val="dk1"/>
                          </a:solidFill>
                          <a:effectLst/>
                          <a:latin typeface="+mn-lt"/>
                          <a:ea typeface="+mn-ea"/>
                          <a:cs typeface="+mn-cs"/>
                        </a:rPr>
                        <a:t>Transportation options should promote the preservation of natural resources, such as watersheds, nature preserves, lakes, and rivers.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4.38</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311 responses</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926258"/>
                  </a:ext>
                </a:extLst>
              </a:tr>
              <a:tr h="1066396">
                <a:tc>
                  <a:txBody>
                    <a:bodyPr/>
                    <a:lstStyle/>
                    <a:p>
                      <a:r>
                        <a:rPr lang="en-US" sz="1600" b="1" i="0" kern="1200" dirty="0">
                          <a:solidFill>
                            <a:schemeClr val="dk1"/>
                          </a:solidFill>
                          <a:effectLst/>
                          <a:latin typeface="+mn-lt"/>
                          <a:ea typeface="+mn-ea"/>
                          <a:cs typeface="+mn-cs"/>
                        </a:rPr>
                        <a:t>Community Growth:</a:t>
                      </a:r>
                    </a:p>
                    <a:p>
                      <a:r>
                        <a:rPr lang="en-US" sz="1600" b="0" i="0" kern="1200" dirty="0">
                          <a:solidFill>
                            <a:schemeClr val="dk1"/>
                          </a:solidFill>
                          <a:effectLst/>
                          <a:latin typeface="+mn-lt"/>
                          <a:ea typeface="+mn-ea"/>
                          <a:cs typeface="+mn-cs"/>
                        </a:rPr>
                        <a:t>Transportation options should support community growth and economic development.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4.53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with 310 responses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013636"/>
                  </a:ext>
                </a:extLst>
              </a:tr>
            </a:tbl>
          </a:graphicData>
        </a:graphic>
      </p:graphicFrame>
      <p:sp>
        <p:nvSpPr>
          <p:cNvPr id="9" name="TextBox 8">
            <a:extLst>
              <a:ext uri="{FF2B5EF4-FFF2-40B4-BE49-F238E27FC236}">
                <a16:creationId xmlns:a16="http://schemas.microsoft.com/office/drawing/2014/main" id="{38AFA596-3874-692B-E99E-616E1E9928D8}"/>
              </a:ext>
            </a:extLst>
          </p:cNvPr>
          <p:cNvSpPr txBox="1"/>
          <p:nvPr/>
        </p:nvSpPr>
        <p:spPr>
          <a:xfrm>
            <a:off x="2822462" y="1233961"/>
            <a:ext cx="10553360" cy="369332"/>
          </a:xfrm>
          <a:prstGeom prst="rect">
            <a:avLst/>
          </a:prstGeom>
          <a:noFill/>
        </p:spPr>
        <p:txBody>
          <a:bodyPr wrap="square">
            <a:spAutoFit/>
          </a:bodyPr>
          <a:lstStyle/>
          <a:p>
            <a:r>
              <a:rPr lang="en-US" sz="1800" dirty="0">
                <a:solidFill>
                  <a:schemeClr val="accent4">
                    <a:lumMod val="50000"/>
                  </a:schemeClr>
                </a:solidFill>
              </a:rPr>
              <a:t>Participants rated each question, with 5 starts being strongly agree. </a:t>
            </a:r>
          </a:p>
        </p:txBody>
      </p:sp>
    </p:spTree>
    <p:extLst>
      <p:ext uri="{BB962C8B-B14F-4D97-AF65-F5344CB8AC3E}">
        <p14:creationId xmlns:p14="http://schemas.microsoft.com/office/powerpoint/2010/main" val="42857406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50" ma:contentTypeDescription="Create a new document." ma:contentTypeScope="" ma:versionID="77309c00667d27d24c9f8aa8c2adf287">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010373ba7b8222cdfce6e3e41ac98f38"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internalName="DocumentSetDescription">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ef604a7-ebc4-47af-96e9-7f1ad444f50a" ContentTypeId="0x0101"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ocument_x0020_Category xmlns="82e4dbae-68f1-44b9-a9de-1019b054425c">Resources</Document_x0020_Category>
    <DocumentSetDescription xmlns="http://schemas.microsoft.com/sharepoint/v3">The Rockingham County Comprehensive Transportation Plan (CTP) is a long-range plan, which identifies major transportation improvement needs and develops long-term solutions for the next 25 to 30 years. The study is a joint effort between Rockingham County, the Piedmont Triad Rural Planning Organization (PTRPO), and the North Carolina Department of Transportation -Transportation Planning Division (NCDOT TPD). This plan is an update of the adopted 2014 Rockingham County CTP, Western Rockingham CTP, and Eden CTP. It includes the City of Eden, the Town of Madison, Town of Mayodan, the City of Reidsville, the Town of Stoneville, the Town of Wentworth, and Rockingham County. This plan update will evaluate current and future conditions for highway, bicycle, pedestrian, and public transportation modes.</DocumentSetDescription>
    <Document_x0020_Status xmlns="82e4dbae-68f1-44b9-a9de-1019b054425c">Draft</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Survey</Document_x0020_Type>
    <County xmlns="084f7c45-40c1-4552-b9db-b0297b44ff26">
      <Value>Rockingham</Value>
    </County>
  </documentManagement>
</p:properties>
</file>

<file path=customXml/itemProps1.xml><?xml version="1.0" encoding="utf-8"?>
<ds:datastoreItem xmlns:ds="http://schemas.openxmlformats.org/officeDocument/2006/customXml" ds:itemID="{7B1F1594-8A61-4EBF-997F-027D5869A028}"/>
</file>

<file path=customXml/itemProps2.xml><?xml version="1.0" encoding="utf-8"?>
<ds:datastoreItem xmlns:ds="http://schemas.openxmlformats.org/officeDocument/2006/customXml" ds:itemID="{AFAD966A-0043-4BD6-9D1C-27EABE1C16E0}"/>
</file>

<file path=customXml/itemProps3.xml><?xml version="1.0" encoding="utf-8"?>
<ds:datastoreItem xmlns:ds="http://schemas.openxmlformats.org/officeDocument/2006/customXml" ds:itemID="{5744105F-4121-4C53-8051-5F31DCE925C3}"/>
</file>

<file path=customXml/itemProps4.xml><?xml version="1.0" encoding="utf-8"?>
<ds:datastoreItem xmlns:ds="http://schemas.openxmlformats.org/officeDocument/2006/customXml" ds:itemID="{AA40567D-3A91-4542-B2BD-C67DB48586EA}"/>
</file>

<file path=customXml/itemProps5.xml><?xml version="1.0" encoding="utf-8"?>
<ds:datastoreItem xmlns:ds="http://schemas.openxmlformats.org/officeDocument/2006/customXml" ds:itemID="{F70B99BA-7EB0-40D2-8EC7-4675CC1FE056}"/>
</file>

<file path=docProps/app.xml><?xml version="1.0" encoding="utf-8"?>
<Properties xmlns="http://schemas.openxmlformats.org/officeDocument/2006/extended-properties" xmlns:vt="http://schemas.openxmlformats.org/officeDocument/2006/docPropsVTypes">
  <Template/>
  <TotalTime>23613</TotalTime>
  <Words>2328</Words>
  <Application>Microsoft Office PowerPoint</Application>
  <PresentationFormat>Widescreen</PresentationFormat>
  <Paragraphs>442</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Calibri</vt:lpstr>
      <vt:lpstr>Helvetica</vt:lpstr>
      <vt:lpstr>Wingdings</vt:lpstr>
      <vt:lpstr>1_Office Theme</vt:lpstr>
      <vt:lpstr>Rockingham County Comprehensive Transportation Plan (CTP)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 Vision</vt:lpstr>
      <vt:lpstr>Draft Goals and Objectives</vt:lpstr>
      <vt:lpstr>Draft Goals and Objectives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Roco CTP Metroquest Survey Results_August_2024</dc:title>
  <dc:creator>Stupka, Emily L</dc:creator>
  <cp:lastModifiedBy>Stupka, Emily L</cp:lastModifiedBy>
  <cp:revision>91</cp:revision>
  <cp:lastPrinted>2024-08-05T18:23:48Z</cp:lastPrinted>
  <dcterms:created xsi:type="dcterms:W3CDTF">2024-06-24T14:38:42Z</dcterms:created>
  <dcterms:modified xsi:type="dcterms:W3CDTF">2024-08-05T18:33:19Z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ocset_NoMedatataSyncRequired">
    <vt:lpwstr>False</vt:lpwstr>
  </property>
  <property fmtid="{D5CDD505-2E9C-101B-9397-08002B2CF9AE}" pid="4" name="Order">
    <vt:r8>462900</vt:r8>
  </property>
</Properties>
</file>